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7"/>
  </p:notesMasterIdLst>
  <p:handoutMasterIdLst>
    <p:handoutMasterId r:id="rId28"/>
  </p:handoutMasterIdLst>
  <p:sldIdLst>
    <p:sldId id="333" r:id="rId2"/>
    <p:sldId id="337" r:id="rId3"/>
    <p:sldId id="336" r:id="rId4"/>
    <p:sldId id="322" r:id="rId5"/>
    <p:sldId id="338" r:id="rId6"/>
    <p:sldId id="339" r:id="rId7"/>
    <p:sldId id="340" r:id="rId8"/>
    <p:sldId id="341" r:id="rId9"/>
    <p:sldId id="366" r:id="rId10"/>
    <p:sldId id="342" r:id="rId11"/>
    <p:sldId id="343" r:id="rId12"/>
    <p:sldId id="344" r:id="rId13"/>
    <p:sldId id="345" r:id="rId14"/>
    <p:sldId id="346" r:id="rId15"/>
    <p:sldId id="364" r:id="rId16"/>
    <p:sldId id="356" r:id="rId17"/>
    <p:sldId id="359" r:id="rId18"/>
    <p:sldId id="361" r:id="rId19"/>
    <p:sldId id="362" r:id="rId20"/>
    <p:sldId id="365" r:id="rId21"/>
    <p:sldId id="349" r:id="rId22"/>
    <p:sldId id="351" r:id="rId23"/>
    <p:sldId id="350" r:id="rId24"/>
    <p:sldId id="352" r:id="rId25"/>
    <p:sldId id="354" r:id="rId26"/>
  </p:sldIdLst>
  <p:sldSz cx="9144000" cy="5143500" type="screen16x9"/>
  <p:notesSz cx="7315200" cy="9601200"/>
  <p:embeddedFontLst>
    <p:embeddedFont>
      <p:font typeface="Cambria Math" panose="02040503050406030204" pitchFamily="18" charset="0"/>
      <p:regular r:id="rId29"/>
    </p:embeddedFont>
    <p:embeddedFont>
      <p:font typeface="Myriad Web Pro" panose="020B0604020202020204" charset="0"/>
      <p:regular r:id="rId30"/>
      <p:bold r:id="rId31"/>
      <p:italic r:id="rId32"/>
      <p:bold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0EB04-A891-1F9F-75BA-055263DD848F}" name="Sengupta, Manisha (CDC/IOD/OPHDST/NCHS)" initials="SM(" userId="S::hku2@cdc.gov::9b4859d2-0e48-41f6-9154-5dc784f0446e" providerId="AD"/>
  <p188:author id="{D322C309-6BAF-5219-06A8-36AE19446EC3}" name="Jackson, Geoffrey (CDC/IOD/OPHDST/NCHS)" initials="JG(" userId="S::mlq2@cdc.gov::f8b94d52-1e35-4f46-ad10-7c6ad9bcc613" providerId="AD"/>
  <p188:author id="{056B962A-ACDA-C25D-2DFA-B6F1CD0CC231}" name="Wyton, Pamela D. (Pam) (ATSDR/OCOM) (CTR)" initials="WPD(((" userId="S::pdw3@cdc.gov::585746ef-ed6a-43e3-99e9-95aa7bb69c7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E97215BE-457A-B0F7-EAC3-3A8AEDA643C2}" name="Lowery, Debra (CDC/IOD/OC)" initials="L(" userId="S::wzi7@cdc.gov::dcb381a2-fed9-4f25-97a8-dd5a0cc7b66f"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4380"/>
    <a:srgbClr val="0057B7"/>
    <a:srgbClr val="1C56A4"/>
    <a:srgbClr val="1E5DB2"/>
    <a:srgbClr val="194D93"/>
    <a:srgbClr val="FFFFFF"/>
    <a:srgbClr val="1A4F96"/>
    <a:srgbClr val="1E5AAA"/>
    <a:srgbClr val="7F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0376" autoAdjust="0"/>
  </p:normalViewPr>
  <p:slideViewPr>
    <p:cSldViewPr snapToGrid="0">
      <p:cViewPr varScale="1">
        <p:scale>
          <a:sx n="121" d="100"/>
          <a:sy n="121" d="100"/>
        </p:scale>
        <p:origin x="1092" y="96"/>
      </p:cViewPr>
      <p:guideLst>
        <p:guide orient="horz" pos="564"/>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2019</c:v>
                </c:pt>
                <c:pt idx="5">
                  <c:v>2020</c:v>
                </c:pt>
              </c:numCache>
            </c:numRef>
          </c:cat>
          <c:val>
            <c:numRef>
              <c:f>Sheet1!$B$2:$B$7</c:f>
              <c:numCache>
                <c:formatCode>General</c:formatCode>
                <c:ptCount val="6"/>
                <c:pt idx="0">
                  <c:v>97</c:v>
                </c:pt>
                <c:pt idx="1">
                  <c:v>95</c:v>
                </c:pt>
                <c:pt idx="2">
                  <c:v>118</c:v>
                </c:pt>
                <c:pt idx="3">
                  <c:v>150</c:v>
                </c:pt>
                <c:pt idx="4">
                  <c:v>112</c:v>
                </c:pt>
                <c:pt idx="5">
                  <c:v>205</c:v>
                </c:pt>
              </c:numCache>
            </c:numRef>
          </c:val>
          <c:extLst>
            <c:ext xmlns:c16="http://schemas.microsoft.com/office/drawing/2014/chart" uri="{C3380CC4-5D6E-409C-BE32-E72D297353CC}">
              <c16:uniqueId val="{00000000-5AE0-473D-86E4-7C6483AB07E1}"/>
            </c:ext>
          </c:extLst>
        </c:ser>
        <c:dLbls>
          <c:showLegendKey val="0"/>
          <c:showVal val="0"/>
          <c:showCatName val="0"/>
          <c:showSerName val="0"/>
          <c:showPercent val="0"/>
          <c:showBubbleSize val="0"/>
        </c:dLbls>
        <c:gapWidth val="219"/>
        <c:overlap val="-27"/>
        <c:axId val="596430863"/>
        <c:axId val="584848687"/>
      </c:barChart>
      <c:catAx>
        <c:axId val="59643086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84848687"/>
        <c:crosses val="autoZero"/>
        <c:auto val="1"/>
        <c:lblAlgn val="ctr"/>
        <c:lblOffset val="100"/>
        <c:noMultiLvlLbl val="0"/>
      </c:catAx>
      <c:valAx>
        <c:axId val="5848486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Number of Hospitals</a:t>
                </a:r>
                <a:r>
                  <a:rPr lang="en-US" sz="1800" b="1" baseline="0" dirty="0"/>
                  <a:t> that Provided Data</a:t>
                </a:r>
                <a:endParaRPr lang="en-US" sz="1800" b="1" dirty="0"/>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6430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7/29/2024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7/29/2024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89729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79551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Weights based on sampling rate within each stratum (number of beds, type of hospital, urban/rural designation)</a:t>
            </a:r>
          </a:p>
          <a:p>
            <a:endParaRPr lang="en-US" dirty="0"/>
          </a:p>
          <a:p>
            <a:pPr marL="0" marR="0">
              <a:lnSpc>
                <a:spcPct val="120000"/>
              </a:lnSpc>
              <a:spcBef>
                <a:spcPts val="0"/>
              </a:spcBef>
              <a:spcAft>
                <a:spcPts val="0"/>
              </a:spcAft>
            </a:pPr>
            <a:r>
              <a:rPr lang="en-US" sz="1800" dirty="0">
                <a:effectLst/>
                <a:latin typeface="Arial" panose="020B0604020202020204" pitchFamily="34" charset="0"/>
                <a:ea typeface="Garamond" panose="02020404030301010803" pitchFamily="18" charset="0"/>
                <a:cs typeface="Arial" panose="020B0604020202020204" pitchFamily="34" charset="0"/>
              </a:rPr>
              <a:t>For these models, the covariates are as follows:</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0" marR="0">
              <a:lnSpc>
                <a:spcPct val="120000"/>
              </a:lnSpc>
              <a:spcBef>
                <a:spcPts val="0"/>
              </a:spcBef>
              <a:spcAft>
                <a:spcPts val="0"/>
              </a:spcAft>
            </a:pPr>
            <a:r>
              <a:rPr lang="en-US" sz="1800" dirty="0">
                <a:effectLst/>
                <a:latin typeface="Arial" panose="020B0604020202020204" pitchFamily="34" charset="0"/>
                <a:ea typeface="Garamond" panose="02020404030301010803" pitchFamily="18" charset="0"/>
                <a:cs typeface="Arial" panose="020B0604020202020204" pitchFamily="34" charset="0"/>
              </a:rPr>
              <a:t> </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0" marR="0">
              <a:lnSpc>
                <a:spcPct val="120000"/>
              </a:lnSpc>
              <a:spcBef>
                <a:spcPts val="0"/>
              </a:spcBef>
              <a:spcAft>
                <a:spcPts val="0"/>
              </a:spcAft>
            </a:pPr>
            <a:r>
              <a:rPr lang="en-US" sz="1800" dirty="0">
                <a:effectLst/>
                <a:latin typeface="Arial" panose="020B0604020202020204" pitchFamily="34" charset="0"/>
                <a:ea typeface="Garamond" panose="02020404030301010803" pitchFamily="18" charset="0"/>
                <a:cs typeface="Arial" panose="020B0604020202020204" pitchFamily="34" charset="0"/>
              </a:rPr>
              <a:t>General Acute Care (GAC) IP (NHCS and Premier):</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0" marR="0">
              <a:lnSpc>
                <a:spcPct val="120000"/>
              </a:lnSpc>
              <a:spcBef>
                <a:spcPts val="0"/>
              </a:spcBef>
              <a:spcAft>
                <a:spcPts val="0"/>
              </a:spcAft>
            </a:pPr>
            <a:r>
              <a:rPr lang="en-US" sz="1800" dirty="0">
                <a:effectLst/>
                <a:latin typeface="Arial" panose="020B0604020202020204" pitchFamily="34" charset="0"/>
                <a:ea typeface="Garamond" panose="02020404030301010803" pitchFamily="18" charset="0"/>
                <a:cs typeface="Arial" panose="020B0604020202020204" pitchFamily="34" charset="0"/>
              </a:rPr>
              <a:t> </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342900" marR="0" lvl="0" indent="-342900">
              <a:lnSpc>
                <a:spcPct val="120000"/>
              </a:lnSpc>
              <a:spcBef>
                <a:spcPts val="0"/>
              </a:spcBef>
              <a:spcAft>
                <a:spcPts val="300"/>
              </a:spcAft>
              <a:buFont typeface="Symbol" panose="05050102010706020507" pitchFamily="18" charset="2"/>
              <a:buChar char=""/>
            </a:pPr>
            <a:r>
              <a:rPr lang="en-US" sz="1800" dirty="0">
                <a:effectLst/>
                <a:latin typeface="Arial" panose="020B0604020202020204" pitchFamily="34" charset="0"/>
                <a:ea typeface="Garamond" panose="02020404030301010803" pitchFamily="18" charset="0"/>
                <a:cs typeface="Arial" panose="020B0604020202020204" pitchFamily="34" charset="0"/>
              </a:rPr>
              <a:t>Hospital Region</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342900" marR="0" lvl="0" indent="-342900">
              <a:lnSpc>
                <a:spcPct val="120000"/>
              </a:lnSpc>
              <a:spcBef>
                <a:spcPts val="0"/>
              </a:spcBef>
              <a:spcAft>
                <a:spcPts val="300"/>
              </a:spcAft>
              <a:buFont typeface="Symbol" panose="05050102010706020507" pitchFamily="18" charset="2"/>
              <a:buChar char=""/>
            </a:pPr>
            <a:r>
              <a:rPr lang="en-US" sz="1800" dirty="0">
                <a:effectLst/>
                <a:latin typeface="Arial" panose="020B0604020202020204" pitchFamily="34" charset="0"/>
                <a:ea typeface="Garamond" panose="02020404030301010803" pitchFamily="18" charset="0"/>
                <a:cs typeface="Arial" panose="020B0604020202020204" pitchFamily="34" charset="0"/>
              </a:rPr>
              <a:t>Bed Size: 1 – 99, 100 – 299, 300 – 749, 750+</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342900" marR="0" lvl="0" indent="-342900">
              <a:lnSpc>
                <a:spcPct val="120000"/>
              </a:lnSpc>
              <a:spcBef>
                <a:spcPts val="0"/>
              </a:spcBef>
              <a:spcAft>
                <a:spcPts val="300"/>
              </a:spcAft>
              <a:buFont typeface="Symbol" panose="05050102010706020507" pitchFamily="18" charset="2"/>
              <a:buChar char=""/>
            </a:pPr>
            <a:r>
              <a:rPr lang="en-US" sz="1800" dirty="0">
                <a:effectLst/>
                <a:latin typeface="Arial" panose="020B0604020202020204" pitchFamily="34" charset="0"/>
                <a:ea typeface="Garamond" panose="02020404030301010803" pitchFamily="18" charset="0"/>
                <a:cs typeface="Arial" panose="020B0604020202020204" pitchFamily="34" charset="0"/>
              </a:rPr>
              <a:t>Percentage of Patients on Medicaid: 0 – 10%, 10 – 25%, &gt; 25%</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342900" marR="0" lvl="0" indent="-342900">
              <a:lnSpc>
                <a:spcPct val="120000"/>
              </a:lnSpc>
              <a:spcBef>
                <a:spcPts val="0"/>
              </a:spcBef>
              <a:spcAft>
                <a:spcPts val="300"/>
              </a:spcAft>
              <a:buFont typeface="Symbol" panose="05050102010706020507" pitchFamily="18" charset="2"/>
              <a:buChar char=""/>
            </a:pPr>
            <a:r>
              <a:rPr lang="en-US" sz="1800" dirty="0">
                <a:effectLst/>
                <a:latin typeface="Arial" panose="020B0604020202020204" pitchFamily="34" charset="0"/>
                <a:ea typeface="Garamond" panose="02020404030301010803" pitchFamily="18" charset="0"/>
                <a:cs typeface="Arial" panose="020B0604020202020204" pitchFamily="34" charset="0"/>
              </a:rPr>
              <a:t>Percentage of Patients who are Seniors: 0 – 40%, 40- 52.5%, &gt;52.5%</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0" marR="0">
              <a:lnSpc>
                <a:spcPct val="120000"/>
              </a:lnSpc>
              <a:spcBef>
                <a:spcPts val="0"/>
              </a:spcBef>
              <a:spcAft>
                <a:spcPts val="0"/>
              </a:spcAft>
            </a:pPr>
            <a:r>
              <a:rPr lang="en-US" sz="1800" dirty="0">
                <a:effectLst/>
                <a:latin typeface="Arial" panose="020B0604020202020204" pitchFamily="34" charset="0"/>
                <a:ea typeface="Garamond" panose="02020404030301010803" pitchFamily="18" charset="0"/>
                <a:cs typeface="Arial" panose="020B0604020202020204" pitchFamily="34" charset="0"/>
              </a:rPr>
              <a:t> </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0" marR="0">
              <a:lnSpc>
                <a:spcPct val="120000"/>
              </a:lnSpc>
              <a:spcBef>
                <a:spcPts val="0"/>
              </a:spcBef>
              <a:spcAft>
                <a:spcPts val="0"/>
              </a:spcAft>
            </a:pPr>
            <a:r>
              <a:rPr lang="en-US" sz="1800" dirty="0">
                <a:effectLst/>
                <a:latin typeface="Arial" panose="020B0604020202020204" pitchFamily="34" charset="0"/>
                <a:ea typeface="Garamond" panose="02020404030301010803" pitchFamily="18" charset="0"/>
                <a:cs typeface="Arial" panose="020B0604020202020204" pitchFamily="34" charset="0"/>
              </a:rPr>
              <a:t>Emergency Department (ED) (NHCS and Premier): </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0" marR="0">
              <a:lnSpc>
                <a:spcPct val="120000"/>
              </a:lnSpc>
              <a:spcBef>
                <a:spcPts val="0"/>
              </a:spcBef>
              <a:spcAft>
                <a:spcPts val="0"/>
              </a:spcAft>
            </a:pPr>
            <a:r>
              <a:rPr lang="en-US" sz="1800" dirty="0">
                <a:effectLst/>
                <a:latin typeface="Arial" panose="020B0604020202020204" pitchFamily="34" charset="0"/>
                <a:ea typeface="Garamond" panose="02020404030301010803" pitchFamily="18" charset="0"/>
                <a:cs typeface="Arial" panose="020B0604020202020204" pitchFamily="34" charset="0"/>
              </a:rPr>
              <a:t> </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342900" marR="0" lvl="0" indent="-342900">
              <a:lnSpc>
                <a:spcPct val="120000"/>
              </a:lnSpc>
              <a:spcBef>
                <a:spcPts val="0"/>
              </a:spcBef>
              <a:spcAft>
                <a:spcPts val="300"/>
              </a:spcAft>
              <a:buFont typeface="Symbol" panose="05050102010706020507" pitchFamily="18" charset="2"/>
              <a:buChar char=""/>
            </a:pPr>
            <a:r>
              <a:rPr lang="en-US" sz="1800" dirty="0">
                <a:effectLst/>
                <a:latin typeface="Arial" panose="020B0604020202020204" pitchFamily="34" charset="0"/>
                <a:ea typeface="Garamond" panose="02020404030301010803" pitchFamily="18" charset="0"/>
                <a:cs typeface="Arial" panose="020B0604020202020204" pitchFamily="34" charset="0"/>
              </a:rPr>
              <a:t>Hospital Region</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342900" marR="0" lvl="0" indent="-342900">
              <a:lnSpc>
                <a:spcPct val="120000"/>
              </a:lnSpc>
              <a:spcBef>
                <a:spcPts val="0"/>
              </a:spcBef>
              <a:spcAft>
                <a:spcPts val="300"/>
              </a:spcAft>
              <a:buFont typeface="Symbol" panose="05050102010706020507" pitchFamily="18" charset="2"/>
              <a:buChar char=""/>
            </a:pPr>
            <a:r>
              <a:rPr lang="en-US" sz="1800" dirty="0">
                <a:effectLst/>
                <a:latin typeface="Arial" panose="020B0604020202020204" pitchFamily="34" charset="0"/>
                <a:ea typeface="Garamond" panose="02020404030301010803" pitchFamily="18" charset="0"/>
                <a:cs typeface="Arial" panose="020B0604020202020204" pitchFamily="34" charset="0"/>
              </a:rPr>
              <a:t>Urbanicity: Urban or Rural</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342900" marR="0" lvl="0" indent="-342900">
              <a:lnSpc>
                <a:spcPct val="120000"/>
              </a:lnSpc>
              <a:spcBef>
                <a:spcPts val="0"/>
              </a:spcBef>
              <a:spcAft>
                <a:spcPts val="300"/>
              </a:spcAft>
              <a:buFont typeface="Symbol" panose="05050102010706020507" pitchFamily="18" charset="2"/>
              <a:buChar char=""/>
            </a:pPr>
            <a:r>
              <a:rPr lang="en-US" sz="1800" dirty="0">
                <a:effectLst/>
                <a:latin typeface="Arial" panose="020B0604020202020204" pitchFamily="34" charset="0"/>
                <a:ea typeface="Garamond" panose="02020404030301010803" pitchFamily="18" charset="0"/>
                <a:cs typeface="Arial" panose="020B0604020202020204" pitchFamily="34" charset="0"/>
              </a:rPr>
              <a:t>Encounter Count: &lt; 15,000, 15,000 – 29,999, 30,000 – 100,000, &gt; 100,000</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pPr marL="342900" marR="0" lvl="0" indent="-342900">
              <a:lnSpc>
                <a:spcPct val="120000"/>
              </a:lnSpc>
              <a:spcBef>
                <a:spcPts val="0"/>
              </a:spcBef>
              <a:spcAft>
                <a:spcPts val="300"/>
              </a:spcAft>
              <a:buFont typeface="Symbol" panose="05050102010706020507" pitchFamily="18" charset="2"/>
              <a:buChar char=""/>
            </a:pPr>
            <a:r>
              <a:rPr lang="en-US" sz="1800" dirty="0">
                <a:effectLst/>
                <a:latin typeface="Arial" panose="020B0604020202020204" pitchFamily="34" charset="0"/>
                <a:ea typeface="Garamond" panose="02020404030301010803" pitchFamily="18" charset="0"/>
                <a:cs typeface="Arial" panose="020B0604020202020204" pitchFamily="34" charset="0"/>
              </a:rPr>
              <a:t>Percentage of Patients on Medicaid: 0 – 10%, 10 – 25%, &gt; 25%</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22413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20000"/>
              </a:lnSpc>
              <a:spcBef>
                <a:spcPts val="0"/>
              </a:spcBef>
              <a:spcAft>
                <a:spcPts val="0"/>
              </a:spcAft>
            </a:pPr>
            <a:r>
              <a:rPr lang="en-US" sz="1800" dirty="0">
                <a:effectLst/>
                <a:latin typeface="Arial" panose="020B0604020202020204" pitchFamily="34" charset="0"/>
                <a:ea typeface="Garamond" panose="02020404030301010803" pitchFamily="18" charset="0"/>
                <a:cs typeface="Times New Roman" panose="02020603050405020304" pitchFamily="18" charset="0"/>
              </a:rPr>
              <a:t> </a:t>
            </a:r>
          </a:p>
          <a:p>
            <a:pPr marL="0" marR="0">
              <a:lnSpc>
                <a:spcPct val="120000"/>
              </a:lnSpc>
              <a:spcBef>
                <a:spcPts val="0"/>
              </a:spcBef>
              <a:spcAft>
                <a:spcPts val="0"/>
              </a:spcAft>
            </a:pPr>
            <a:r>
              <a:rPr lang="en-US" sz="1800" dirty="0">
                <a:effectLst/>
                <a:latin typeface="Arial" panose="020B0604020202020204" pitchFamily="34" charset="0"/>
                <a:ea typeface="MS Mincho" panose="02020609040205080304" pitchFamily="49" charset="-128"/>
                <a:cs typeface="Arial" panose="020B0604020202020204" pitchFamily="34" charset="0"/>
              </a:rPr>
              <a:t>We have made three choices in the variance estimation that lead to larger variance estimates and wider confidence intervals, in partial compensation for the untestable independence assumption noted above. First, we drop finite population corrections in the computation of the variance from the stratified NHCS sample, a standard approach to conservative variance estimation. Second, we drop a multiplicative constant that is close to but less than one from the computation of the jackknife variance estimator. Third, we compute the jackknife variance estimator as the sum of squares around the full-sample estimator instead of around the average of the jackknife replicate estimators.</a:t>
            </a:r>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15782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365158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TextBox 1">
            <a:extLst>
              <a:ext uri="{FF2B5EF4-FFF2-40B4-BE49-F238E27FC236}">
                <a16:creationId xmlns:a16="http://schemas.microsoft.com/office/drawing/2014/main" id="{9C663C54-AFB0-8F33-850F-3F22F1634E3E}"/>
              </a:ext>
            </a:extLst>
          </p:cNvPr>
          <p:cNvSpPr txBox="1"/>
          <p:nvPr userDrawn="1"/>
        </p:nvSpPr>
        <p:spPr>
          <a:xfrm>
            <a:off x="8686800" y="4704346"/>
            <a:ext cx="405268" cy="276999"/>
          </a:xfrm>
          <a:prstGeom prst="rect">
            <a:avLst/>
          </a:prstGeom>
          <a:noFill/>
        </p:spPr>
        <p:txBody>
          <a:bodyPr wrap="square" rtlCol="0">
            <a:spAutoFit/>
          </a:bodyPr>
          <a:lstStyle/>
          <a:p>
            <a:fld id="{F15C7A8F-1ABF-47A2-9ECD-F5CEC2FD17C8}" type="slidenum">
              <a:rPr lang="en-US" sz="1200" smtClean="0">
                <a:solidFill>
                  <a:schemeClr val="bg1">
                    <a:lumMod val="50000"/>
                  </a:schemeClr>
                </a:solidFill>
                <a:latin typeface="Calibri" panose="020F0502020204030204" pitchFamily="34" charset="0"/>
              </a:rPr>
              <a:t>‹#›</a:t>
            </a:fld>
            <a:endParaRPr lang="en-US" sz="12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163367"/>
            <a:ext cx="838200" cy="544438"/>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306608"/>
            <a:ext cx="781090" cy="239492"/>
          </a:xfrm>
          <a:prstGeom prst="rect">
            <a:avLst/>
          </a:prstGeom>
        </p:spPr>
      </p:pic>
      <p:sp>
        <p:nvSpPr>
          <p:cNvPr id="9" name="TextBox 8">
            <a:extLst>
              <a:ext uri="{FF2B5EF4-FFF2-40B4-BE49-F238E27FC236}">
                <a16:creationId xmlns:a16="http://schemas.microsoft.com/office/drawing/2014/main" id="{F36A9728-35EE-CD4D-2FD8-A9B24221DA4F}"/>
              </a:ext>
            </a:extLst>
          </p:cNvPr>
          <p:cNvSpPr txBox="1"/>
          <p:nvPr userDrawn="1"/>
        </p:nvSpPr>
        <p:spPr>
          <a:xfrm>
            <a:off x="8686800" y="4704346"/>
            <a:ext cx="405268" cy="276999"/>
          </a:xfrm>
          <a:prstGeom prst="rect">
            <a:avLst/>
          </a:prstGeom>
          <a:noFill/>
        </p:spPr>
        <p:txBody>
          <a:bodyPr wrap="square" rtlCol="0">
            <a:spAutoFit/>
          </a:bodyPr>
          <a:lstStyle/>
          <a:p>
            <a:fld id="{F15C7A8F-1ABF-47A2-9ECD-F5CEC2FD17C8}" type="slidenum">
              <a:rPr lang="en-US" sz="1200" smtClean="0">
                <a:solidFill>
                  <a:schemeClr val="bg1">
                    <a:lumMod val="50000"/>
                  </a:schemeClr>
                </a:solidFill>
                <a:latin typeface="Calibri" panose="020F0502020204030204" pitchFamily="34" charset="0"/>
              </a:rPr>
              <a:t>‹#›</a:t>
            </a:fld>
            <a:endParaRPr lang="en-US" sz="12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Box 2">
            <a:extLst>
              <a:ext uri="{FF2B5EF4-FFF2-40B4-BE49-F238E27FC236}">
                <a16:creationId xmlns:a16="http://schemas.microsoft.com/office/drawing/2014/main" id="{BBD0F522-5E8A-DEE4-46EF-766377FCB64B}"/>
              </a:ext>
            </a:extLst>
          </p:cNvPr>
          <p:cNvSpPr txBox="1"/>
          <p:nvPr userDrawn="1"/>
        </p:nvSpPr>
        <p:spPr>
          <a:xfrm>
            <a:off x="8686800" y="4704346"/>
            <a:ext cx="405268" cy="276999"/>
          </a:xfrm>
          <a:prstGeom prst="rect">
            <a:avLst/>
          </a:prstGeom>
          <a:noFill/>
        </p:spPr>
        <p:txBody>
          <a:bodyPr wrap="square" rtlCol="0">
            <a:spAutoFit/>
          </a:bodyPr>
          <a:lstStyle/>
          <a:p>
            <a:fld id="{F15C7A8F-1ABF-47A2-9ECD-F5CEC2FD17C8}" type="slidenum">
              <a:rPr lang="en-US" sz="1200" smtClean="0">
                <a:solidFill>
                  <a:schemeClr val="bg1">
                    <a:lumMod val="50000"/>
                  </a:schemeClr>
                </a:solidFill>
                <a:latin typeface="Calibri" panose="020F0502020204030204" pitchFamily="34" charset="0"/>
              </a:rPr>
              <a:t>‹#›</a:t>
            </a:fld>
            <a:endParaRPr lang="en-US" sz="12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9" name="TextBox 8">
            <a:extLst>
              <a:ext uri="{FF2B5EF4-FFF2-40B4-BE49-F238E27FC236}">
                <a16:creationId xmlns:a16="http://schemas.microsoft.com/office/drawing/2014/main" id="{FF827BD9-5B7C-8AF0-EBEF-75721846514D}"/>
              </a:ext>
            </a:extLst>
          </p:cNvPr>
          <p:cNvSpPr txBox="1"/>
          <p:nvPr userDrawn="1"/>
        </p:nvSpPr>
        <p:spPr>
          <a:xfrm>
            <a:off x="8686800" y="4704346"/>
            <a:ext cx="405268" cy="276999"/>
          </a:xfrm>
          <a:prstGeom prst="rect">
            <a:avLst/>
          </a:prstGeom>
          <a:noFill/>
        </p:spPr>
        <p:txBody>
          <a:bodyPr wrap="square" rtlCol="0">
            <a:spAutoFit/>
          </a:bodyPr>
          <a:lstStyle/>
          <a:p>
            <a:fld id="{F15C7A8F-1ABF-47A2-9ECD-F5CEC2FD17C8}" type="slidenum">
              <a:rPr lang="en-US" sz="1200" smtClean="0">
                <a:solidFill>
                  <a:schemeClr val="bg1">
                    <a:lumMod val="50000"/>
                  </a:schemeClr>
                </a:solidFill>
                <a:latin typeface="Calibri" panose="020F0502020204030204" pitchFamily="34" charset="0"/>
              </a:rPr>
              <a:t>‹#›</a:t>
            </a:fld>
            <a:endParaRPr lang="en-US" sz="12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Box 2">
            <a:extLst>
              <a:ext uri="{FF2B5EF4-FFF2-40B4-BE49-F238E27FC236}">
                <a16:creationId xmlns:a16="http://schemas.microsoft.com/office/drawing/2014/main" id="{4651E3EA-596E-BE20-8BD8-A42040CE9213}"/>
              </a:ext>
            </a:extLst>
          </p:cNvPr>
          <p:cNvSpPr txBox="1"/>
          <p:nvPr userDrawn="1"/>
        </p:nvSpPr>
        <p:spPr>
          <a:xfrm>
            <a:off x="8686800" y="4704346"/>
            <a:ext cx="405268" cy="276999"/>
          </a:xfrm>
          <a:prstGeom prst="rect">
            <a:avLst/>
          </a:prstGeom>
          <a:noFill/>
        </p:spPr>
        <p:txBody>
          <a:bodyPr wrap="square" rtlCol="0">
            <a:spAutoFit/>
          </a:bodyPr>
          <a:lstStyle/>
          <a:p>
            <a:fld id="{F15C7A8F-1ABF-47A2-9ECD-F5CEC2FD17C8}" type="slidenum">
              <a:rPr lang="en-US" sz="1200" smtClean="0">
                <a:solidFill>
                  <a:schemeClr val="bg1">
                    <a:lumMod val="50000"/>
                  </a:schemeClr>
                </a:solidFill>
                <a:latin typeface="Calibri" panose="020F0502020204030204" pitchFamily="34" charset="0"/>
              </a:rPr>
              <a:t>‹#›</a:t>
            </a:fld>
            <a:endParaRPr lang="en-US" sz="12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8" y="2746824"/>
            <a:ext cx="7594382" cy="1384995"/>
          </a:xfrm>
          <a:prstGeom prst="rect">
            <a:avLst/>
          </a:prstGeom>
          <a:noFill/>
        </p:spPr>
        <p:txBody>
          <a:bodyPr wrap="square" rtlCol="0">
            <a:spAutoFit/>
          </a:bodyPr>
          <a:lstStyle/>
          <a:p>
            <a:r>
              <a:rPr lang="en-US" sz="1200">
                <a:solidFill>
                  <a:srgbClr val="0057B7"/>
                </a:solidFill>
                <a:latin typeface="Calibri" panose="020F0502020204030204" pitchFamily="34" charset="0"/>
              </a:rPr>
              <a:t>For more information, contact CDC</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1-800-CDC-INFO (232-4636)</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TTY:  1-888-232-6348    www.cdc.gov</a:t>
            </a: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8"/>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3"/>
            <a:ext cx="838200" cy="544438"/>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27218" y="2746824"/>
            <a:ext cx="7594382" cy="1384995"/>
          </a:xfrm>
          <a:prstGeom prst="rect">
            <a:avLst/>
          </a:prstGeom>
          <a:noFill/>
        </p:spPr>
        <p:txBody>
          <a:bodyPr wrap="square" rtlCol="0">
            <a:spAutoFit/>
          </a:bodyPr>
          <a:lstStyle/>
          <a:p>
            <a:r>
              <a:rPr lang="en-US" sz="1200">
                <a:solidFill>
                  <a:srgbClr val="1E5AAA"/>
                </a:solidFill>
                <a:latin typeface="Calibri" panose="020F0502020204030204" pitchFamily="34" charset="0"/>
              </a:rPr>
              <a:t>For more information, contact CDC/ATSDR</a:t>
            </a:r>
            <a:br>
              <a:rPr lang="en-US" sz="1200">
                <a:solidFill>
                  <a:srgbClr val="1E5AAA"/>
                </a:solidFill>
                <a:latin typeface="Calibri" panose="020F0502020204030204" pitchFamily="34" charset="0"/>
              </a:rPr>
            </a:br>
            <a:r>
              <a:rPr lang="en-US" sz="1200">
                <a:solidFill>
                  <a:srgbClr val="1E5AAA"/>
                </a:solidFill>
                <a:latin typeface="Calibri" panose="020F0502020204030204" pitchFamily="34" charset="0"/>
              </a:rPr>
              <a:t>1-800-CDC-INFO (232-4636)</a:t>
            </a:r>
            <a:br>
              <a:rPr lang="en-US" sz="1200">
                <a:solidFill>
                  <a:srgbClr val="1E5AAA"/>
                </a:solidFill>
                <a:latin typeface="Calibri" panose="020F0502020204030204" pitchFamily="34" charset="0"/>
              </a:rPr>
            </a:br>
            <a:r>
              <a:rPr lang="en-US" sz="1200">
                <a:solidFill>
                  <a:srgbClr val="1E5AAA"/>
                </a:solidFill>
                <a:latin typeface="Calibri" panose="020F0502020204030204" pitchFamily="34" charset="0"/>
              </a:rPr>
              <a:t>TTY:  1-888-232-6348    www.cdc.gov           www.atsdr.cdc.gov </a:t>
            </a:r>
            <a:br>
              <a:rPr lang="en-US" sz="1200">
                <a:solidFill>
                  <a:srgbClr val="1E5AAA"/>
                </a:solidFill>
                <a:latin typeface="Calibri" panose="020F0502020204030204" pitchFamily="34" charset="0"/>
              </a:rPr>
            </a:br>
            <a:br>
              <a:rPr lang="en-US" sz="1200">
                <a:solidFill>
                  <a:srgbClr val="1E5AAA"/>
                </a:solidFill>
                <a:latin typeface="Calibri" panose="020F0502020204030204" pitchFamily="34" charset="0"/>
              </a:rPr>
            </a:br>
            <a:br>
              <a:rPr lang="en-US" sz="1200">
                <a:solidFill>
                  <a:srgbClr val="1E5AAA"/>
                </a:solidFill>
                <a:latin typeface="Calibri" panose="020F0502020204030204" pitchFamily="34" charset="0"/>
              </a:rPr>
            </a:br>
            <a:r>
              <a:rPr lang="en-US" sz="1200">
                <a:solidFill>
                  <a:srgbClr val="1E5AAA"/>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8"/>
            <a:ext cx="8286750" cy="993775"/>
          </a:xfrm>
          <a:prstGeom prst="rect">
            <a:avLst/>
          </a:prstGeom>
        </p:spPr>
        <p:txBody>
          <a:bodyPr/>
          <a:lstStyle>
            <a:lvl1pPr algn="l">
              <a:defRPr sz="24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4440400"/>
            <a:ext cx="838200" cy="544438"/>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4583641"/>
            <a:ext cx="781090" cy="239492"/>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7" r:id="rId1"/>
    <p:sldLayoutId id="2147483886" r:id="rId2"/>
    <p:sldLayoutId id="2147483823" r:id="rId3"/>
    <p:sldLayoutId id="2147483877" r:id="rId4"/>
    <p:sldLayoutId id="2147483852" r:id="rId5"/>
    <p:sldLayoutId id="2147483883" r:id="rId6"/>
    <p:sldLayoutId id="2147483885"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ahrq.gov/data/hcup/index.htm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rdc/index.htm" TargetMode="External"/><Relationship Id="rId2" Type="http://schemas.openxmlformats.org/officeDocument/2006/relationships/hyperlink" Target="https://www.cdc.gov/rdc/b1datatype/Dt1224h.ht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nchs/nhcs/2020nhcs.ht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mailto:gjackson@cdc.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dirty="0"/>
              <a:t>Utilizing Additional Data Sources to Improve National Representative Estimates on Patient Care in Hospitals</a:t>
            </a:r>
            <a:endParaRPr lang="en-US" altLang="en-US" dirty="0"/>
          </a:p>
        </p:txBody>
      </p:sp>
      <p:sp>
        <p:nvSpPr>
          <p:cNvPr id="3" name="Subtitle 2">
            <a:extLst>
              <a:ext uri="{FF2B5EF4-FFF2-40B4-BE49-F238E27FC236}">
                <a16:creationId xmlns:a16="http://schemas.microsoft.com/office/drawing/2014/main" id="{A027815A-D900-45DB-B7E9-7E3E5057AAA1}"/>
              </a:ext>
            </a:extLst>
          </p:cNvPr>
          <p:cNvSpPr>
            <a:spLocks noGrp="1"/>
          </p:cNvSpPr>
          <p:nvPr>
            <p:ph type="subTitle" idx="1"/>
          </p:nvPr>
        </p:nvSpPr>
        <p:spPr/>
        <p:txBody>
          <a:bodyPr>
            <a:normAutofit fontScale="92500" lnSpcReduction="20000"/>
          </a:bodyPr>
          <a:lstStyle/>
          <a:p>
            <a:r>
              <a:rPr lang="en-US" dirty="0"/>
              <a:t>Geoff Jackson M.S., National Center for Health Statistics</a:t>
            </a:r>
          </a:p>
          <a:p>
            <a:endParaRPr lang="en-US" dirty="0"/>
          </a:p>
        </p:txBody>
      </p:sp>
      <p:sp>
        <p:nvSpPr>
          <p:cNvPr id="4" name="Text Placeholder 3">
            <a:extLst>
              <a:ext uri="{FF2B5EF4-FFF2-40B4-BE49-F238E27FC236}">
                <a16:creationId xmlns:a16="http://schemas.microsoft.com/office/drawing/2014/main" id="{58FFE8E3-8F69-40F6-9D10-8E58648E78B5}"/>
              </a:ext>
            </a:extLst>
          </p:cNvPr>
          <p:cNvSpPr>
            <a:spLocks noGrp="1"/>
          </p:cNvSpPr>
          <p:nvPr>
            <p:ph type="body" sz="quarter" idx="10"/>
          </p:nvPr>
        </p:nvSpPr>
        <p:spPr/>
        <p:txBody>
          <a:bodyPr/>
          <a:lstStyle/>
          <a:p>
            <a:r>
              <a:rPr lang="en-US" dirty="0"/>
              <a:t>August 7, 2024 </a:t>
            </a:r>
          </a:p>
          <a:p>
            <a:r>
              <a:rPr lang="en-US" dirty="0"/>
              <a:t>2024 Joint Statistical Meeting</a:t>
            </a:r>
          </a:p>
          <a:p>
            <a:endParaRPr lang="en-US" dirty="0"/>
          </a:p>
        </p:txBody>
      </p:sp>
      <p:sp>
        <p:nvSpPr>
          <p:cNvPr id="7" name="Text Placeholder 6">
            <a:extLst>
              <a:ext uri="{FF2B5EF4-FFF2-40B4-BE49-F238E27FC236}">
                <a16:creationId xmlns:a16="http://schemas.microsoft.com/office/drawing/2014/main" id="{CF2A097E-3484-325A-AFA6-F80D6D1C0BAE}"/>
              </a:ext>
            </a:extLst>
          </p:cNvPr>
          <p:cNvSpPr>
            <a:spLocks noGrp="1"/>
          </p:cNvSpPr>
          <p:nvPr>
            <p:ph type="body" sz="quarter" idx="11"/>
          </p:nvPr>
        </p:nvSpPr>
        <p:spPr/>
        <p:txBody>
          <a:bodyPr/>
          <a:lstStyle/>
          <a:p>
            <a:r>
              <a:rPr lang="en-US" dirty="0"/>
              <a:t>National Center for Health Statistics</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4AC8A55-02BF-8881-ABEA-A1965F1AC665}"/>
              </a:ext>
            </a:extLst>
          </p:cNvPr>
          <p:cNvSpPr/>
          <p:nvPr/>
        </p:nvSpPr>
        <p:spPr>
          <a:xfrm>
            <a:off x="3886824" y="4198203"/>
            <a:ext cx="4572000" cy="833177"/>
          </a:xfrm>
          <a:prstGeom prst="rect">
            <a:avLst/>
          </a:prstGeom>
        </p:spPr>
        <p:txBody>
          <a:bodyPr>
            <a:spAutoFit/>
          </a:bodyPr>
          <a:lstStyle/>
          <a:p>
            <a:pPr marR="0">
              <a:lnSpc>
                <a:spcPts val="2000"/>
              </a:lnSpc>
              <a:spcBef>
                <a:spcPct val="20000"/>
              </a:spcBef>
            </a:pPr>
            <a:r>
              <a:rPr lang="en-US" sz="1050" i="1" dirty="0">
                <a:solidFill>
                  <a:srgbClr val="0057B7"/>
                </a:solidFill>
                <a:latin typeface="Calibri" pitchFamily="34" charset="0"/>
              </a:rPr>
              <a:t>Disclaimer:  All views expressed in this manuscript are those of the author, and do not necessarily reflect those of the Centers for Disease Control and Prevention or National Center for Health Statistics.</a:t>
            </a:r>
          </a:p>
        </p:txBody>
      </p:sp>
    </p:spTree>
    <p:extLst>
      <p:ext uri="{BB962C8B-B14F-4D97-AF65-F5344CB8AC3E}">
        <p14:creationId xmlns:p14="http://schemas.microsoft.com/office/powerpoint/2010/main" val="16515816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A57FCA-F126-9F43-3E43-FEB7AC47F925}"/>
              </a:ext>
            </a:extLst>
          </p:cNvPr>
          <p:cNvSpPr>
            <a:spLocks noGrp="1"/>
          </p:cNvSpPr>
          <p:nvPr>
            <p:ph type="body" sz="quarter" idx="10"/>
          </p:nvPr>
        </p:nvSpPr>
        <p:spPr/>
        <p:txBody>
          <a:bodyPr/>
          <a:lstStyle/>
          <a:p>
            <a:r>
              <a:rPr lang="en-US" sz="2400" b="1" dirty="0"/>
              <a:t>Issue</a:t>
            </a:r>
          </a:p>
          <a:p>
            <a:pPr lvl="1"/>
            <a:r>
              <a:rPr lang="en-US" sz="2000" b="0" dirty="0"/>
              <a:t>To produce national estimates NCHS relied on a method for weighting the NHCS data that utilized the original sampling strata. </a:t>
            </a:r>
          </a:p>
          <a:p>
            <a:pPr lvl="1"/>
            <a:r>
              <a:rPr lang="en-US" sz="2000" b="0" dirty="0"/>
              <a:t>Due to low participation rates the original weighting method produced unreliable national estimates.</a:t>
            </a:r>
          </a:p>
          <a:p>
            <a:endParaRPr lang="en-US" sz="2400" dirty="0"/>
          </a:p>
          <a:p>
            <a:r>
              <a:rPr lang="en-US" sz="2400" b="1" dirty="0"/>
              <a:t>Solution</a:t>
            </a:r>
          </a:p>
          <a:p>
            <a:pPr lvl="1"/>
            <a:r>
              <a:rPr lang="en-US" sz="2000" b="0" dirty="0"/>
              <a:t>NCHS partnered with NORC to implement a modeling-based weighting methodology that utilized third-party data sources to produce reliable national estimates on hospital utilization. </a:t>
            </a:r>
          </a:p>
          <a:p>
            <a:endParaRPr lang="en-US" dirty="0"/>
          </a:p>
        </p:txBody>
      </p:sp>
      <p:sp>
        <p:nvSpPr>
          <p:cNvPr id="3" name="Title 2">
            <a:extLst>
              <a:ext uri="{FF2B5EF4-FFF2-40B4-BE49-F238E27FC236}">
                <a16:creationId xmlns:a16="http://schemas.microsoft.com/office/drawing/2014/main" id="{2343A92B-E336-E4BA-4110-36DB2E390740}"/>
              </a:ext>
            </a:extLst>
          </p:cNvPr>
          <p:cNvSpPr>
            <a:spLocks noGrp="1"/>
          </p:cNvSpPr>
          <p:nvPr>
            <p:ph type="title"/>
          </p:nvPr>
        </p:nvSpPr>
        <p:spPr/>
        <p:txBody>
          <a:bodyPr/>
          <a:lstStyle/>
          <a:p>
            <a:r>
              <a:rPr lang="en-US" dirty="0"/>
              <a:t>Producing NHCS Weighted Estimates</a:t>
            </a:r>
          </a:p>
        </p:txBody>
      </p:sp>
    </p:spTree>
    <p:extLst>
      <p:ext uri="{BB962C8B-B14F-4D97-AF65-F5344CB8AC3E}">
        <p14:creationId xmlns:p14="http://schemas.microsoft.com/office/powerpoint/2010/main" val="3855642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EA17-3D6E-97AA-D28D-CDABD0CFF9DB}"/>
              </a:ext>
            </a:extLst>
          </p:cNvPr>
          <p:cNvSpPr>
            <a:spLocks noGrp="1"/>
          </p:cNvSpPr>
          <p:nvPr>
            <p:ph type="title"/>
          </p:nvPr>
        </p:nvSpPr>
        <p:spPr/>
        <p:txBody>
          <a:bodyPr/>
          <a:lstStyle/>
          <a:p>
            <a:r>
              <a:rPr lang="en-US" dirty="0"/>
              <a:t>Third-Party Hospital Data Sources</a:t>
            </a:r>
          </a:p>
        </p:txBody>
      </p:sp>
      <p:pic>
        <p:nvPicPr>
          <p:cNvPr id="4" name="Picture 4" descr="Premier, Inc. - Overview">
            <a:extLst>
              <a:ext uri="{FF2B5EF4-FFF2-40B4-BE49-F238E27FC236}">
                <a16:creationId xmlns:a16="http://schemas.microsoft.com/office/drawing/2014/main" id="{0CDCE90F-F8FB-DC93-42B6-FD2770F259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241" y="1666025"/>
            <a:ext cx="4453759" cy="19995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CUP-US Home Page">
            <a:extLst>
              <a:ext uri="{FF2B5EF4-FFF2-40B4-BE49-F238E27FC236}">
                <a16:creationId xmlns:a16="http://schemas.microsoft.com/office/drawing/2014/main" id="{C5985598-E910-7D94-F593-A9DA31E36A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021" y="1679027"/>
            <a:ext cx="2031219" cy="178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101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685708-EF53-5958-E766-D1CE65B425A7}"/>
              </a:ext>
            </a:extLst>
          </p:cNvPr>
          <p:cNvSpPr>
            <a:spLocks noGrp="1"/>
          </p:cNvSpPr>
          <p:nvPr>
            <p:ph type="body" sz="quarter" idx="10"/>
          </p:nvPr>
        </p:nvSpPr>
        <p:spPr/>
        <p:txBody>
          <a:bodyPr/>
          <a:lstStyle/>
          <a:p>
            <a:r>
              <a:rPr lang="en-US" b="0" dirty="0"/>
              <a:t>Premier Inc. is a healthcare improvement company that creates the Premier Health Database (PHD), a nonprobability collection of inpatient and ED data from more than 1,100 hospitals.</a:t>
            </a:r>
          </a:p>
          <a:p>
            <a:r>
              <a:rPr lang="en-US" b="0" dirty="0"/>
              <a:t>A commercially available database of deidentified hospital encounter level data from geographically diverse non-profit, non-federal community and teaching hospitals.</a:t>
            </a:r>
          </a:p>
          <a:p>
            <a:r>
              <a:rPr lang="en-US" b="0" dirty="0"/>
              <a:t>Includes data on hospital characteristics, diagnoses, procedures, discharge status, patient age, sex, and race/ethnicity.</a:t>
            </a:r>
          </a:p>
          <a:p>
            <a:r>
              <a:rPr lang="en-US" b="0" dirty="0"/>
              <a:t>The PHD can not be used in public use files or in restricted use files available to the public through the Research Data Center. </a:t>
            </a:r>
          </a:p>
          <a:p>
            <a:endParaRPr lang="en-US" dirty="0"/>
          </a:p>
        </p:txBody>
      </p:sp>
      <p:sp>
        <p:nvSpPr>
          <p:cNvPr id="3" name="Title 2">
            <a:extLst>
              <a:ext uri="{FF2B5EF4-FFF2-40B4-BE49-F238E27FC236}">
                <a16:creationId xmlns:a16="http://schemas.microsoft.com/office/drawing/2014/main" id="{80400763-3790-FFE7-F682-7195EA1F8CD0}"/>
              </a:ext>
            </a:extLst>
          </p:cNvPr>
          <p:cNvSpPr>
            <a:spLocks noGrp="1"/>
          </p:cNvSpPr>
          <p:nvPr>
            <p:ph type="title"/>
          </p:nvPr>
        </p:nvSpPr>
        <p:spPr/>
        <p:txBody>
          <a:bodyPr/>
          <a:lstStyle/>
          <a:p>
            <a:r>
              <a:rPr lang="en-US" dirty="0"/>
              <a:t>Premier Healthcare Database </a:t>
            </a:r>
          </a:p>
        </p:txBody>
      </p:sp>
    </p:spTree>
    <p:extLst>
      <p:ext uri="{BB962C8B-B14F-4D97-AF65-F5344CB8AC3E}">
        <p14:creationId xmlns:p14="http://schemas.microsoft.com/office/powerpoint/2010/main" val="39943013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0066B-6A26-DB8F-400A-917476595796}"/>
              </a:ext>
            </a:extLst>
          </p:cNvPr>
          <p:cNvSpPr>
            <a:spLocks noGrp="1"/>
          </p:cNvSpPr>
          <p:nvPr>
            <p:ph type="body" sz="quarter" idx="10"/>
          </p:nvPr>
        </p:nvSpPr>
        <p:spPr/>
        <p:txBody>
          <a:bodyPr/>
          <a:lstStyle/>
          <a:p>
            <a:r>
              <a:rPr lang="en-US" b="0" dirty="0"/>
              <a:t>The Healthcare Cost and Utilization Project (HCUP) is a family of databases developed through a Federal-State-Industry partnership and sponsored by AHRQ. (</a:t>
            </a:r>
            <a:r>
              <a:rPr lang="en-US" b="0" dirty="0">
                <a:hlinkClick r:id="rId2"/>
              </a:rPr>
              <a:t>https://www.ahrq.gov/data/hcup/index.html</a:t>
            </a:r>
            <a:r>
              <a:rPr lang="en-US" b="0" dirty="0"/>
              <a:t>) </a:t>
            </a:r>
          </a:p>
          <a:p>
            <a:r>
              <a:rPr lang="en-US" b="0" dirty="0"/>
              <a:t>Deidentified UB-04 claims data from U.S. community hospitals, excluding rehabilitation and long-term acute care hospitals. </a:t>
            </a:r>
          </a:p>
          <a:p>
            <a:r>
              <a:rPr lang="en-US" b="0" dirty="0"/>
              <a:t>Diagnoses, procedures, discharge status, and patient demographics data.</a:t>
            </a:r>
          </a:p>
          <a:p>
            <a:r>
              <a:rPr lang="en-US" b="0" dirty="0"/>
              <a:t>National Inpatient Sample (NIS)</a:t>
            </a:r>
          </a:p>
          <a:p>
            <a:pPr lvl="1"/>
            <a:r>
              <a:rPr lang="en-US" dirty="0"/>
              <a:t>47 states provided data on 7 million unweighted hospital stays.</a:t>
            </a:r>
          </a:p>
          <a:p>
            <a:r>
              <a:rPr lang="en-US" b="0" dirty="0"/>
              <a:t>National Emergency Department Sample (NEDS)</a:t>
            </a:r>
          </a:p>
          <a:p>
            <a:pPr lvl="1"/>
            <a:r>
              <a:rPr lang="en-US" dirty="0"/>
              <a:t>39 states provided data on 30 million unweighted ED visits.</a:t>
            </a:r>
          </a:p>
          <a:p>
            <a:endParaRPr lang="en-US" dirty="0"/>
          </a:p>
        </p:txBody>
      </p:sp>
      <p:sp>
        <p:nvSpPr>
          <p:cNvPr id="3" name="Title 2">
            <a:extLst>
              <a:ext uri="{FF2B5EF4-FFF2-40B4-BE49-F238E27FC236}">
                <a16:creationId xmlns:a16="http://schemas.microsoft.com/office/drawing/2014/main" id="{8795AD22-4E4D-445E-A33B-8961D15D88A2}"/>
              </a:ext>
            </a:extLst>
          </p:cNvPr>
          <p:cNvSpPr>
            <a:spLocks noGrp="1"/>
          </p:cNvSpPr>
          <p:nvPr>
            <p:ph type="title"/>
          </p:nvPr>
        </p:nvSpPr>
        <p:spPr/>
        <p:txBody>
          <a:bodyPr/>
          <a:lstStyle/>
          <a:p>
            <a:r>
              <a:rPr lang="en-US" dirty="0"/>
              <a:t>Agency for Healthcare Research and Quality’s (AHRQ) Healthcare Cost and Utilization Project (HCUP)</a:t>
            </a:r>
          </a:p>
        </p:txBody>
      </p:sp>
    </p:spTree>
    <p:extLst>
      <p:ext uri="{BB962C8B-B14F-4D97-AF65-F5344CB8AC3E}">
        <p14:creationId xmlns:p14="http://schemas.microsoft.com/office/powerpoint/2010/main" val="407166620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E84B05-7E31-53A8-41E0-490807B6EEFB}"/>
              </a:ext>
            </a:extLst>
          </p:cNvPr>
          <p:cNvSpPr>
            <a:spLocks noGrp="1"/>
          </p:cNvSpPr>
          <p:nvPr>
            <p:ph type="body" sz="quarter" idx="10"/>
          </p:nvPr>
        </p:nvSpPr>
        <p:spPr/>
        <p:txBody>
          <a:bodyPr/>
          <a:lstStyle/>
          <a:p>
            <a:r>
              <a:rPr lang="en-US" b="0" dirty="0"/>
              <a:t>NHCS is a probability sample and PHD is a non-probability sample.</a:t>
            </a:r>
          </a:p>
          <a:p>
            <a:pPr lvl="1"/>
            <a:r>
              <a:rPr lang="en-US" dirty="0"/>
              <a:t>NHCS has potential for differential nonresponse.</a:t>
            </a:r>
          </a:p>
          <a:p>
            <a:pPr lvl="1"/>
            <a:r>
              <a:rPr lang="en-US" b="0" dirty="0"/>
              <a:t>PHD has potential differential participation. </a:t>
            </a:r>
          </a:p>
          <a:p>
            <a:r>
              <a:rPr lang="en-US" b="0" dirty="0"/>
              <a:t>Deidentified hospitals in PHD and HCUP.</a:t>
            </a:r>
          </a:p>
          <a:p>
            <a:pPr lvl="1"/>
            <a:r>
              <a:rPr lang="en-US" dirty="0"/>
              <a:t>Cannot directly link the PHD and HCUP data to NHCS.</a:t>
            </a:r>
          </a:p>
          <a:p>
            <a:pPr lvl="1"/>
            <a:r>
              <a:rPr lang="en-US" b="0" dirty="0"/>
              <a:t>Cannot identify </a:t>
            </a:r>
            <a:r>
              <a:rPr lang="en-US" dirty="0"/>
              <a:t>NHCS responding hospitals in PHD or HCUP.</a:t>
            </a:r>
            <a:endParaRPr lang="en-US" b="0" dirty="0"/>
          </a:p>
          <a:p>
            <a:endParaRPr lang="en-US" dirty="0"/>
          </a:p>
        </p:txBody>
      </p:sp>
      <p:sp>
        <p:nvSpPr>
          <p:cNvPr id="3" name="Title 2">
            <a:extLst>
              <a:ext uri="{FF2B5EF4-FFF2-40B4-BE49-F238E27FC236}">
                <a16:creationId xmlns:a16="http://schemas.microsoft.com/office/drawing/2014/main" id="{FD1C0865-D244-BF64-7530-5836C4AE69EB}"/>
              </a:ext>
            </a:extLst>
          </p:cNvPr>
          <p:cNvSpPr>
            <a:spLocks noGrp="1"/>
          </p:cNvSpPr>
          <p:nvPr>
            <p:ph type="title"/>
          </p:nvPr>
        </p:nvSpPr>
        <p:spPr/>
        <p:txBody>
          <a:bodyPr/>
          <a:lstStyle/>
          <a:p>
            <a:r>
              <a:rPr lang="en-US" dirty="0"/>
              <a:t>Challenges</a:t>
            </a:r>
          </a:p>
        </p:txBody>
      </p:sp>
    </p:spTree>
    <p:extLst>
      <p:ext uri="{BB962C8B-B14F-4D97-AF65-F5344CB8AC3E}">
        <p14:creationId xmlns:p14="http://schemas.microsoft.com/office/powerpoint/2010/main" val="15938384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1642-377B-4DF3-07B0-A02CB94A498B}"/>
              </a:ext>
            </a:extLst>
          </p:cNvPr>
          <p:cNvSpPr>
            <a:spLocks noGrp="1"/>
          </p:cNvSpPr>
          <p:nvPr>
            <p:ph type="title"/>
          </p:nvPr>
        </p:nvSpPr>
        <p:spPr/>
        <p:txBody>
          <a:bodyPr/>
          <a:lstStyle/>
          <a:p>
            <a:r>
              <a:rPr lang="en-US" dirty="0"/>
              <a:t>Weighting Methodology</a:t>
            </a:r>
          </a:p>
        </p:txBody>
      </p:sp>
      <p:sp>
        <p:nvSpPr>
          <p:cNvPr id="3" name="Text Placeholder 2">
            <a:extLst>
              <a:ext uri="{FF2B5EF4-FFF2-40B4-BE49-F238E27FC236}">
                <a16:creationId xmlns:a16="http://schemas.microsoft.com/office/drawing/2014/main" id="{DA1DA563-AE38-D1A5-43DE-1CA732DFA7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43271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307324-DFC9-DFD7-EEC1-C984053B941F}"/>
              </a:ext>
            </a:extLst>
          </p:cNvPr>
          <p:cNvSpPr>
            <a:spLocks noGrp="1"/>
          </p:cNvSpPr>
          <p:nvPr>
            <p:ph type="body" sz="quarter" idx="10"/>
          </p:nvPr>
        </p:nvSpPr>
        <p:spPr/>
        <p:txBody>
          <a:bodyPr/>
          <a:lstStyle/>
          <a:p>
            <a:r>
              <a:rPr lang="en-US" b="0" dirty="0"/>
              <a:t>Compute NHCS weights (</a:t>
            </a:r>
            <a:r>
              <a:rPr lang="en-US" b="0" dirty="0" err="1"/>
              <a:t>N_wght</a:t>
            </a:r>
            <a:r>
              <a:rPr lang="en-US" b="0" dirty="0"/>
              <a:t>) that reflect its original stratified sample design and Premier weights (</a:t>
            </a:r>
            <a:r>
              <a:rPr lang="en-US" b="0" dirty="0" err="1"/>
              <a:t>P_wght</a:t>
            </a:r>
            <a:r>
              <a:rPr lang="en-US" b="0" dirty="0"/>
              <a:t>) with estimate response propensities from a model fitted via a likelihood-based approach.</a:t>
            </a:r>
          </a:p>
          <a:p>
            <a:r>
              <a:rPr lang="en-US" b="0" dirty="0"/>
              <a:t>The model assumes that the logit (log odds) of response propensity is a linear function of the covariates. A likelihood-based procedure is used to estimate the parameters of the logistic response propensity model. The likelihood is non-standard, and the covariates are entirely discrete creating a custom, weighted data set to fit the logistic model. </a:t>
            </a:r>
          </a:p>
          <a:p>
            <a:r>
              <a:rPr lang="en-US" b="0" dirty="0"/>
              <a:t>To account for differential nonresponse the response propensity were estimated for NHCS and Premier. HCUP data were used to obtain population-level summaries for estimation of the propensity models. </a:t>
            </a:r>
          </a:p>
          <a:p>
            <a:pPr marL="0" indent="0">
              <a:buNone/>
            </a:pPr>
            <a:endParaRPr lang="en-US" sz="1800" dirty="0"/>
          </a:p>
        </p:txBody>
      </p:sp>
      <p:sp>
        <p:nvSpPr>
          <p:cNvPr id="3" name="Title 2">
            <a:extLst>
              <a:ext uri="{FF2B5EF4-FFF2-40B4-BE49-F238E27FC236}">
                <a16:creationId xmlns:a16="http://schemas.microsoft.com/office/drawing/2014/main" id="{CD9C3D15-6DDB-7F18-D4CE-A7A07FDF2FF7}"/>
              </a:ext>
            </a:extLst>
          </p:cNvPr>
          <p:cNvSpPr>
            <a:spLocks noGrp="1"/>
          </p:cNvSpPr>
          <p:nvPr>
            <p:ph type="title"/>
          </p:nvPr>
        </p:nvSpPr>
        <p:spPr/>
        <p:txBody>
          <a:bodyPr/>
          <a:lstStyle/>
          <a:p>
            <a:r>
              <a:rPr lang="en-US" dirty="0"/>
              <a:t>1. Compute Weights for NHCS and Premier</a:t>
            </a:r>
            <a:endParaRPr lang="en-US" strike="sngStrike" dirty="0"/>
          </a:p>
        </p:txBody>
      </p:sp>
    </p:spTree>
    <p:extLst>
      <p:ext uri="{BB962C8B-B14F-4D97-AF65-F5344CB8AC3E}">
        <p14:creationId xmlns:p14="http://schemas.microsoft.com/office/powerpoint/2010/main" val="30731428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17B92A-E049-4D20-5BCA-F86B2B93BEF6}"/>
              </a:ext>
            </a:extLst>
          </p:cNvPr>
          <p:cNvSpPr>
            <a:spLocks noGrp="1"/>
          </p:cNvSpPr>
          <p:nvPr>
            <p:ph type="body" sz="quarter" idx="10"/>
          </p:nvPr>
        </p:nvSpPr>
        <p:spPr/>
        <p:txBody>
          <a:bodyPr/>
          <a:lstStyle/>
          <a:p>
            <a:r>
              <a:rPr lang="en-US" b="0" dirty="0"/>
              <a:t>Since it is not possible to identify hospitals that appear in NHCS and Premier </a:t>
            </a:r>
            <a:r>
              <a:rPr lang="en-US" b="0" dirty="0">
                <a:solidFill>
                  <a:srgbClr val="000000"/>
                </a:solidFill>
              </a:rPr>
              <a:t>databases,</a:t>
            </a:r>
            <a:r>
              <a:rPr lang="en-US" b="0" dirty="0"/>
              <a:t> this rules out certain classes of estimators and requires assumptions to enable variance estimation. </a:t>
            </a:r>
          </a:p>
          <a:p>
            <a:r>
              <a:rPr lang="en-US" b="0" dirty="0"/>
              <a:t>For point </a:t>
            </a:r>
            <a:r>
              <a:rPr lang="en-US" b="0" dirty="0">
                <a:solidFill>
                  <a:srgbClr val="000000"/>
                </a:solidFill>
              </a:rPr>
              <a:t>estimation, </a:t>
            </a:r>
            <a:r>
              <a:rPr lang="en-US" b="0" dirty="0"/>
              <a:t>a separate dual-frame estimator was used by choosing a parameter (</a:t>
            </a:r>
            <a:r>
              <a:rPr lang="el-GR" b="0" dirty="0"/>
              <a:t>λ</a:t>
            </a:r>
            <a:r>
              <a:rPr lang="en-US" b="0" dirty="0"/>
              <a:t>=0.5) and a hospital-level combined weight was constructed. The formulas used for calculating the combined weighted are:  </a:t>
            </a:r>
          </a:p>
          <a:p>
            <a:endParaRPr lang="en-US" b="0" dirty="0"/>
          </a:p>
          <a:p>
            <a:endParaRPr lang="en-US" b="0" dirty="0"/>
          </a:p>
          <a:p>
            <a:endParaRPr lang="en-US" b="0" dirty="0"/>
          </a:p>
          <a:p>
            <a:r>
              <a:rPr lang="en-US" b="0" dirty="0"/>
              <a:t>Summing the weights across all encounters in all hospitals gives the estimated number of hospital visits for the year.  </a:t>
            </a:r>
          </a:p>
          <a:p>
            <a:pPr lvl="2"/>
            <a:endParaRPr lang="en-US" dirty="0"/>
          </a:p>
        </p:txBody>
      </p:sp>
      <p:sp>
        <p:nvSpPr>
          <p:cNvPr id="3" name="Title 2">
            <a:extLst>
              <a:ext uri="{FF2B5EF4-FFF2-40B4-BE49-F238E27FC236}">
                <a16:creationId xmlns:a16="http://schemas.microsoft.com/office/drawing/2014/main" id="{D888A9AE-EF13-D308-4974-CB6506CFBC2E}"/>
              </a:ext>
            </a:extLst>
          </p:cNvPr>
          <p:cNvSpPr>
            <a:spLocks noGrp="1"/>
          </p:cNvSpPr>
          <p:nvPr>
            <p:ph type="title"/>
          </p:nvPr>
        </p:nvSpPr>
        <p:spPr/>
        <p:txBody>
          <a:bodyPr/>
          <a:lstStyle/>
          <a:p>
            <a:r>
              <a:rPr lang="en-US" dirty="0"/>
              <a:t>2. Combine NHCS and Premier datasets and create a combined hospital-level weight</a:t>
            </a:r>
            <a:endParaRPr lang="en-US" strike="sngStrike" dirty="0"/>
          </a:p>
        </p:txBody>
      </p:sp>
      <p:graphicFrame>
        <p:nvGraphicFramePr>
          <p:cNvPr id="4" name="Table 4">
            <a:extLst>
              <a:ext uri="{FF2B5EF4-FFF2-40B4-BE49-F238E27FC236}">
                <a16:creationId xmlns:a16="http://schemas.microsoft.com/office/drawing/2014/main" id="{AA9528A5-268A-42B5-BE24-0E7BE8AE9ADC}"/>
              </a:ext>
            </a:extLst>
          </p:cNvPr>
          <p:cNvGraphicFramePr>
            <a:graphicFrameLocks noGrp="1"/>
          </p:cNvGraphicFramePr>
          <p:nvPr>
            <p:extLst>
              <p:ext uri="{D42A27DB-BD31-4B8C-83A1-F6EECF244321}">
                <p14:modId xmlns:p14="http://schemas.microsoft.com/office/powerpoint/2010/main" val="943991113"/>
              </p:ext>
            </p:extLst>
          </p:nvPr>
        </p:nvGraphicFramePr>
        <p:xfrm>
          <a:off x="784412" y="3133291"/>
          <a:ext cx="7720853" cy="1112520"/>
        </p:xfrm>
        <a:graphic>
          <a:graphicData uri="http://schemas.openxmlformats.org/drawingml/2006/table">
            <a:tbl>
              <a:tblPr firstRow="1" bandRow="1">
                <a:tableStyleId>{5C22544A-7EE6-4342-B048-85BDC9FD1C3A}</a:tableStyleId>
              </a:tblPr>
              <a:tblGrid>
                <a:gridCol w="1985682">
                  <a:extLst>
                    <a:ext uri="{9D8B030D-6E8A-4147-A177-3AD203B41FA5}">
                      <a16:colId xmlns:a16="http://schemas.microsoft.com/office/drawing/2014/main" val="2570955155"/>
                    </a:ext>
                  </a:extLst>
                </a:gridCol>
                <a:gridCol w="2716306">
                  <a:extLst>
                    <a:ext uri="{9D8B030D-6E8A-4147-A177-3AD203B41FA5}">
                      <a16:colId xmlns:a16="http://schemas.microsoft.com/office/drawing/2014/main" val="937461681"/>
                    </a:ext>
                  </a:extLst>
                </a:gridCol>
                <a:gridCol w="3018865">
                  <a:extLst>
                    <a:ext uri="{9D8B030D-6E8A-4147-A177-3AD203B41FA5}">
                      <a16:colId xmlns:a16="http://schemas.microsoft.com/office/drawing/2014/main" val="1407778158"/>
                    </a:ext>
                  </a:extLst>
                </a:gridCol>
              </a:tblGrid>
              <a:tr h="370840">
                <a:tc>
                  <a:txBody>
                    <a:bodyPr/>
                    <a:lstStyle/>
                    <a:p>
                      <a:endParaRPr lang="en-US" dirty="0"/>
                    </a:p>
                  </a:txBody>
                  <a:tcPr/>
                </a:tc>
                <a:tc>
                  <a:txBody>
                    <a:bodyPr/>
                    <a:lstStyle/>
                    <a:p>
                      <a:pPr algn="ctr"/>
                      <a:r>
                        <a:rPr lang="en-US" dirty="0"/>
                        <a:t>NHCS</a:t>
                      </a:r>
                    </a:p>
                  </a:txBody>
                  <a:tcPr/>
                </a:tc>
                <a:tc>
                  <a:txBody>
                    <a:bodyPr/>
                    <a:lstStyle/>
                    <a:p>
                      <a:pPr algn="ctr"/>
                      <a:r>
                        <a:rPr lang="en-US" dirty="0"/>
                        <a:t>Premier</a:t>
                      </a:r>
                    </a:p>
                  </a:txBody>
                  <a:tcPr/>
                </a:tc>
                <a:extLst>
                  <a:ext uri="{0D108BD9-81ED-4DB2-BD59-A6C34878D82A}">
                    <a16:rowId xmlns:a16="http://schemas.microsoft.com/office/drawing/2014/main" val="2521007993"/>
                  </a:ext>
                </a:extLst>
              </a:tr>
              <a:tr h="370840">
                <a:tc>
                  <a:txBody>
                    <a:bodyPr/>
                    <a:lstStyle/>
                    <a:p>
                      <a:r>
                        <a:rPr lang="en-US" dirty="0"/>
                        <a:t>366 days of data</a:t>
                      </a:r>
                    </a:p>
                  </a:txBody>
                  <a:tcPr/>
                </a:tc>
                <a:tc>
                  <a:txBody>
                    <a:bodyPr/>
                    <a:lstStyle/>
                    <a:p>
                      <a:pPr algn="ctr"/>
                      <a:r>
                        <a:rPr lang="el-GR" dirty="0"/>
                        <a:t>λ</a:t>
                      </a:r>
                      <a:r>
                        <a:rPr lang="en-US" dirty="0"/>
                        <a:t> x </a:t>
                      </a:r>
                      <a:r>
                        <a:rPr lang="en-US" dirty="0" err="1"/>
                        <a:t>N_wght</a:t>
                      </a:r>
                      <a:endParaRPr lang="en-US" dirty="0"/>
                    </a:p>
                  </a:txBody>
                  <a:tcPr/>
                </a:tc>
                <a:tc>
                  <a:txBody>
                    <a:bodyPr/>
                    <a:lstStyle/>
                    <a:p>
                      <a:pPr algn="ctr"/>
                      <a:r>
                        <a:rPr lang="en-US" dirty="0"/>
                        <a:t>(1-</a:t>
                      </a:r>
                      <a:r>
                        <a:rPr lang="el-GR" dirty="0"/>
                        <a:t>λ</a:t>
                      </a:r>
                      <a:r>
                        <a:rPr lang="en-US" dirty="0"/>
                        <a:t>) </a:t>
                      </a:r>
                      <a:r>
                        <a:rPr lang="en-US" dirty="0" err="1"/>
                        <a:t>P_wght</a:t>
                      </a:r>
                      <a:endParaRPr lang="en-US" dirty="0"/>
                    </a:p>
                  </a:txBody>
                  <a:tcPr/>
                </a:tc>
                <a:extLst>
                  <a:ext uri="{0D108BD9-81ED-4DB2-BD59-A6C34878D82A}">
                    <a16:rowId xmlns:a16="http://schemas.microsoft.com/office/drawing/2014/main" val="829470964"/>
                  </a:ext>
                </a:extLst>
              </a:tr>
              <a:tr h="370840">
                <a:tc>
                  <a:txBody>
                    <a:bodyPr/>
                    <a:lstStyle/>
                    <a:p>
                      <a:r>
                        <a:rPr lang="en-US" dirty="0"/>
                        <a:t>&lt; 366 days of data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λ</a:t>
                      </a:r>
                      <a:r>
                        <a:rPr lang="en-US" dirty="0"/>
                        <a:t> x </a:t>
                      </a:r>
                      <a:r>
                        <a:rPr lang="en-US" dirty="0" err="1"/>
                        <a:t>N_wght</a:t>
                      </a:r>
                      <a:r>
                        <a:rPr lang="en-US" dirty="0"/>
                        <a:t> x (366/# Days)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r>
                        <a:rPr lang="el-GR" dirty="0"/>
                        <a:t>λ</a:t>
                      </a:r>
                      <a:r>
                        <a:rPr lang="en-US" dirty="0"/>
                        <a:t>) </a:t>
                      </a:r>
                      <a:r>
                        <a:rPr lang="en-US" dirty="0" err="1"/>
                        <a:t>P_wght</a:t>
                      </a:r>
                      <a:r>
                        <a:rPr lang="en-US" dirty="0"/>
                        <a:t> x (366/# Days)</a:t>
                      </a:r>
                    </a:p>
                  </a:txBody>
                  <a:tcPr/>
                </a:tc>
                <a:extLst>
                  <a:ext uri="{0D108BD9-81ED-4DB2-BD59-A6C34878D82A}">
                    <a16:rowId xmlns:a16="http://schemas.microsoft.com/office/drawing/2014/main" val="362177797"/>
                  </a:ext>
                </a:extLst>
              </a:tr>
            </a:tbl>
          </a:graphicData>
        </a:graphic>
      </p:graphicFrame>
    </p:spTree>
    <p:extLst>
      <p:ext uri="{BB962C8B-B14F-4D97-AF65-F5344CB8AC3E}">
        <p14:creationId xmlns:p14="http://schemas.microsoft.com/office/powerpoint/2010/main" val="5915468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6307324-DFC9-DFD7-EEC1-C984053B941F}"/>
                  </a:ext>
                </a:extLst>
              </p:cNvPr>
              <p:cNvSpPr>
                <a:spLocks noGrp="1"/>
              </p:cNvSpPr>
              <p:nvPr>
                <p:ph type="body" sz="quarter" idx="10"/>
              </p:nvPr>
            </p:nvSpPr>
            <p:spPr/>
            <p:txBody>
              <a:bodyPr/>
              <a:lstStyle/>
              <a:p>
                <a:r>
                  <a:rPr lang="en-US" b="0" dirty="0"/>
                  <a:t>Strata for general acute care hospitals consists of the original strata plus a stratum for Premier hospitals. Assumes it is unlikely that the hospitals overlap between the two sources.</a:t>
                </a:r>
              </a:p>
              <a:p>
                <a:pPr lvl="1"/>
                <a:r>
                  <a:rPr lang="en-US" dirty="0"/>
                  <a:t>NHCS sample strata were collapsed into 20 strata with at least 2 hospitals. Groups are then formed at random within the stratum with a total of 50 groups. </a:t>
                </a:r>
              </a:p>
              <a:p>
                <a:pPr lvl="1"/>
                <a:r>
                  <a:rPr lang="en-US" dirty="0"/>
                  <a:t>Premier hospitals were assigned to 50 groups</a:t>
                </a:r>
              </a:p>
              <a:p>
                <a:r>
                  <a:rPr lang="en-US" b="0" dirty="0"/>
                  <a:t>Specialty hospital inpatient data were assigned to unique groups. </a:t>
                </a:r>
              </a:p>
              <a:p>
                <a:r>
                  <a:rPr lang="en-US" b="0" dirty="0"/>
                  <a:t>A total of 122 inpatient and 100 ED groups.</a:t>
                </a:r>
              </a:p>
              <a:p>
                <a:r>
                  <a:rPr lang="en-US" b="0" dirty="0"/>
                  <a:t>A stratified delete-a-group jackknife method was used for variance estimation. T</a:t>
                </a:r>
                <a:r>
                  <a:rPr lang="en-US" sz="1800" b="0" dirty="0">
                    <a:effectLst/>
                    <a:latin typeface="Arial" panose="020B0604020202020204" pitchFamily="34" charset="0"/>
                    <a:ea typeface="MS Mincho" panose="02020609040205080304" pitchFamily="49" charset="-128"/>
                    <a:cs typeface="Arial" panose="020B0604020202020204" pitchFamily="34" charset="0"/>
                  </a:rPr>
                  <a:t>he variance estimator is computed as the sum of squares over all</a:t>
                </a:r>
                <a14:m>
                  <m:oMath xmlns:m="http://schemas.openxmlformats.org/officeDocument/2006/math">
                    <m:r>
                      <a:rPr lang="en-US" sz="1800" b="0" i="1">
                        <a:effectLst/>
                        <a:latin typeface="Cambria Math" panose="02040503050406030204" pitchFamily="18" charset="0"/>
                        <a:ea typeface="MS Mincho" panose="02020609040205080304" pitchFamily="49" charset="-128"/>
                        <a:cs typeface="Arial" panose="020B0604020202020204" pitchFamily="34" charset="0"/>
                      </a:rPr>
                      <m:t> </m:t>
                    </m:r>
                  </m:oMath>
                </a14:m>
                <a:r>
                  <a:rPr lang="en-US" sz="1800" b="0" dirty="0">
                    <a:effectLst/>
                    <a:latin typeface="Arial" panose="020B0604020202020204" pitchFamily="34" charset="0"/>
                    <a:ea typeface="MS Mincho" panose="02020609040205080304" pitchFamily="49" charset="-128"/>
                    <a:cs typeface="Arial" panose="020B0604020202020204" pitchFamily="34" charset="0"/>
                  </a:rPr>
                  <a:t>replicates, </a:t>
                </a:r>
                <a14:m>
                  <m:oMath xmlns:m="http://schemas.openxmlformats.org/officeDocument/2006/math">
                    <m:r>
                      <a:rPr lang="en-US" sz="1800" i="1">
                        <a:effectLst/>
                        <a:latin typeface="Cambria Math" panose="02040503050406030204" pitchFamily="18" charset="0"/>
                        <a:ea typeface="MS Mincho" panose="02020609040205080304" pitchFamily="49" charset="-128"/>
                        <a:cs typeface="Arial" panose="020B0604020202020204" pitchFamily="34" charset="0"/>
                      </a:rPr>
                      <m:t>𝑣</m:t>
                    </m:r>
                    <m:d>
                      <m:d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dPr>
                      <m:e>
                        <m:acc>
                          <m:accPr>
                            <m:chr m:val="̂"/>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accPr>
                          <m:e>
                            <m:r>
                              <a:rPr lang="en-US" sz="1800" i="1">
                                <a:effectLst/>
                                <a:latin typeface="Cambria Math" panose="02040503050406030204" pitchFamily="18" charset="0"/>
                                <a:ea typeface="MS Mincho" panose="02020609040205080304" pitchFamily="49" charset="-128"/>
                                <a:cs typeface="Arial" panose="020B0604020202020204" pitchFamily="34" charset="0"/>
                              </a:rPr>
                              <m:t>𝜃</m:t>
                            </m:r>
                          </m:e>
                        </m:acc>
                      </m:e>
                    </m:d>
                    <m:r>
                      <a:rPr lang="en-US" sz="1800" i="1">
                        <a:effectLst/>
                        <a:latin typeface="Cambria Math" panose="02040503050406030204" pitchFamily="18" charset="0"/>
                        <a:ea typeface="MS Mincho" panose="02020609040205080304" pitchFamily="49" charset="-128"/>
                        <a:cs typeface="Arial" panose="020B0604020202020204" pitchFamily="34" charset="0"/>
                      </a:rPr>
                      <m:t>=</m:t>
                    </m:r>
                    <m:nary>
                      <m:naryPr>
                        <m:chr m:val="∑"/>
                        <m:supHide m:val="on"/>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naryPr>
                      <m:sub>
                        <m:r>
                          <a:rPr lang="en-US" sz="1800" i="1">
                            <a:effectLst/>
                            <a:latin typeface="Cambria Math" panose="02040503050406030204" pitchFamily="18" charset="0"/>
                            <a:ea typeface="MS Mincho" panose="02020609040205080304" pitchFamily="49" charset="-128"/>
                            <a:cs typeface="Arial" panose="020B0604020202020204" pitchFamily="34" charset="0"/>
                          </a:rPr>
                          <m:t>𝑔</m:t>
                        </m:r>
                      </m:sub>
                      <m:sup/>
                      <m:e>
                        <m:sSup>
                          <m:sSup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pPr>
                          <m:e>
                            <m:d>
                              <m:d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dPr>
                              <m:e>
                                <m:sSub>
                                  <m:sSub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bPr>
                                  <m:e>
                                    <m:acc>
                                      <m:accPr>
                                        <m:chr m:val="̂"/>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accPr>
                                      <m:e>
                                        <m:r>
                                          <a:rPr lang="en-US" sz="1800" i="1">
                                            <a:effectLst/>
                                            <a:latin typeface="Cambria Math" panose="02040503050406030204" pitchFamily="18" charset="0"/>
                                            <a:ea typeface="MS Mincho" panose="02020609040205080304" pitchFamily="49" charset="-128"/>
                                            <a:cs typeface="Arial" panose="020B0604020202020204" pitchFamily="34" charset="0"/>
                                          </a:rPr>
                                          <m:t>𝜃</m:t>
                                        </m:r>
                                      </m:e>
                                    </m:acc>
                                  </m:e>
                                  <m:sub>
                                    <m:r>
                                      <a:rPr lang="en-US" sz="1800" i="1">
                                        <a:effectLst/>
                                        <a:latin typeface="Cambria Math" panose="02040503050406030204" pitchFamily="18" charset="0"/>
                                        <a:ea typeface="MS Mincho" panose="02020609040205080304" pitchFamily="49" charset="-128"/>
                                        <a:cs typeface="Arial" panose="020B0604020202020204" pitchFamily="34" charset="0"/>
                                      </a:rPr>
                                      <m:t>𝑔</m:t>
                                    </m:r>
                                  </m:sub>
                                </m:sSub>
                                <m:r>
                                  <a:rPr lang="en-US" sz="1800" i="1">
                                    <a:effectLst/>
                                    <a:latin typeface="Cambria Math" panose="02040503050406030204" pitchFamily="18" charset="0"/>
                                    <a:ea typeface="MS Mincho" panose="02020609040205080304" pitchFamily="49" charset="-128"/>
                                    <a:cs typeface="Arial" panose="020B0604020202020204" pitchFamily="34" charset="0"/>
                                  </a:rPr>
                                  <m:t>−</m:t>
                                </m:r>
                                <m:acc>
                                  <m:accPr>
                                    <m:chr m:val="̂"/>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accPr>
                                  <m:e>
                                    <m:r>
                                      <a:rPr lang="en-US" sz="1800" i="1">
                                        <a:effectLst/>
                                        <a:latin typeface="Cambria Math" panose="02040503050406030204" pitchFamily="18" charset="0"/>
                                        <a:ea typeface="MS Mincho" panose="02020609040205080304" pitchFamily="49" charset="-128"/>
                                        <a:cs typeface="Arial" panose="020B0604020202020204" pitchFamily="34" charset="0"/>
                                      </a:rPr>
                                      <m:t>𝜃</m:t>
                                    </m:r>
                                  </m:e>
                                </m:acc>
                              </m:e>
                            </m:d>
                          </m:e>
                          <m:sup>
                            <m:r>
                              <a:rPr lang="en-US" sz="1800" i="1">
                                <a:effectLst/>
                                <a:latin typeface="Cambria Math" panose="02040503050406030204" pitchFamily="18" charset="0"/>
                                <a:ea typeface="MS Mincho" panose="02020609040205080304" pitchFamily="49" charset="-128"/>
                                <a:cs typeface="Arial" panose="020B0604020202020204" pitchFamily="34" charset="0"/>
                              </a:rPr>
                              <m:t>2</m:t>
                            </m:r>
                          </m:sup>
                        </m:sSup>
                        <m:r>
                          <a:rPr lang="en-US" sz="1800" i="1">
                            <a:effectLst/>
                            <a:latin typeface="Cambria Math" panose="02040503050406030204" pitchFamily="18" charset="0"/>
                            <a:ea typeface="MS Mincho" panose="02020609040205080304" pitchFamily="49" charset="-128"/>
                            <a:cs typeface="Arial" panose="020B0604020202020204" pitchFamily="34" charset="0"/>
                          </a:rPr>
                          <m:t>.</m:t>
                        </m:r>
                      </m:e>
                    </m:nary>
                  </m:oMath>
                </a14:m>
                <a:endParaRPr lang="en-US" sz="1800" dirty="0">
                  <a:effectLst/>
                  <a:latin typeface="Arial" panose="020B0604020202020204" pitchFamily="34" charset="0"/>
                  <a:ea typeface="Garamond" panose="02020404030301010803" pitchFamily="18" charset="0"/>
                  <a:cs typeface="Times New Roman" panose="02020603050405020304" pitchFamily="18" charset="0"/>
                </a:endParaRPr>
              </a:p>
              <a:p>
                <a:endParaRPr lang="en-US" b="0" dirty="0"/>
              </a:p>
              <a:p>
                <a:endParaRPr lang="en-US" b="0" dirty="0"/>
              </a:p>
              <a:p>
                <a:pPr lvl="1"/>
                <a:endParaRPr lang="en-US" b="0" dirty="0"/>
              </a:p>
              <a:p>
                <a:pPr marL="0" indent="0">
                  <a:buNone/>
                </a:pPr>
                <a:endParaRPr lang="en-US" dirty="0"/>
              </a:p>
            </p:txBody>
          </p:sp>
        </mc:Choice>
        <mc:Fallback xmlns="">
          <p:sp>
            <p:nvSpPr>
              <p:cNvPr id="2" name="Text Placeholder 1">
                <a:extLst>
                  <a:ext uri="{FF2B5EF4-FFF2-40B4-BE49-F238E27FC236}">
                    <a16:creationId xmlns:a16="http://schemas.microsoft.com/office/drawing/2014/main" id="{46307324-DFC9-DFD7-EEC1-C984053B941F}"/>
                  </a:ext>
                </a:extLst>
              </p:cNvPr>
              <p:cNvSpPr>
                <a:spLocks noGrp="1" noRot="1" noChangeAspect="1" noMove="1" noResize="1" noEditPoints="1" noAdjustHandles="1" noChangeArrowheads="1" noChangeShapeType="1" noTextEdit="1"/>
              </p:cNvSpPr>
              <p:nvPr>
                <p:ph type="body" sz="quarter" idx="10"/>
              </p:nvPr>
            </p:nvSpPr>
            <p:spPr>
              <a:blipFill>
                <a:blip r:embed="rId4"/>
                <a:stretch>
                  <a:fillRect l="-667" t="-1946" r="-963" b="-2957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D9C3D15-6DDB-7F18-D4CE-A7A07FDF2FF7}"/>
              </a:ext>
            </a:extLst>
          </p:cNvPr>
          <p:cNvSpPr>
            <a:spLocks noGrp="1"/>
          </p:cNvSpPr>
          <p:nvPr>
            <p:ph type="title"/>
          </p:nvPr>
        </p:nvSpPr>
        <p:spPr/>
        <p:txBody>
          <a:bodyPr/>
          <a:lstStyle/>
          <a:p>
            <a:r>
              <a:rPr lang="en-US" dirty="0"/>
              <a:t>3. Create a replicate combined weight for variance estimation</a:t>
            </a:r>
          </a:p>
        </p:txBody>
      </p:sp>
    </p:spTree>
    <p:extLst>
      <p:ext uri="{BB962C8B-B14F-4D97-AF65-F5344CB8AC3E}">
        <p14:creationId xmlns:p14="http://schemas.microsoft.com/office/powerpoint/2010/main" val="232621142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E8132C-636F-29C2-2DF0-9D55077FCE1D}"/>
              </a:ext>
            </a:extLst>
          </p:cNvPr>
          <p:cNvSpPr>
            <a:spLocks noGrp="1"/>
          </p:cNvSpPr>
          <p:nvPr>
            <p:ph type="body" sz="quarter" idx="10"/>
          </p:nvPr>
        </p:nvSpPr>
        <p:spPr/>
        <p:txBody>
          <a:bodyPr/>
          <a:lstStyle/>
          <a:p>
            <a:r>
              <a:rPr lang="en-US" b="0" dirty="0"/>
              <a:t>The combined data served as a control total to calibrate the NHCS-only data to the key national estimates.</a:t>
            </a:r>
          </a:p>
          <a:p>
            <a:r>
              <a:rPr lang="en-US" b="0" dirty="0"/>
              <a:t>An iterative proportional fitting raking method was used in the calibration </a:t>
            </a:r>
            <a:r>
              <a:rPr lang="en-US" b="0" dirty="0">
                <a:solidFill>
                  <a:srgbClr val="000000"/>
                </a:solidFill>
              </a:rPr>
              <a:t>effort.</a:t>
            </a:r>
          </a:p>
          <a:p>
            <a:r>
              <a:rPr lang="en-US" b="0" dirty="0">
                <a:solidFill>
                  <a:srgbClr val="000000"/>
                </a:solidFill>
              </a:rPr>
              <a:t>The NHCS calibrated weights are at the encounter-level and vary as little as possible within hospitals.</a:t>
            </a:r>
          </a:p>
          <a:p>
            <a:endParaRPr lang="en-US" b="0" dirty="0"/>
          </a:p>
          <a:p>
            <a:pPr lvl="1"/>
            <a:endParaRPr lang="en-US" b="0" dirty="0"/>
          </a:p>
          <a:p>
            <a:endParaRPr lang="en-US" dirty="0"/>
          </a:p>
        </p:txBody>
      </p:sp>
      <p:sp>
        <p:nvSpPr>
          <p:cNvPr id="3" name="Title 2">
            <a:extLst>
              <a:ext uri="{FF2B5EF4-FFF2-40B4-BE49-F238E27FC236}">
                <a16:creationId xmlns:a16="http://schemas.microsoft.com/office/drawing/2014/main" id="{37B865E6-8275-3487-D654-5804798EFF39}"/>
              </a:ext>
            </a:extLst>
          </p:cNvPr>
          <p:cNvSpPr>
            <a:spLocks noGrp="1"/>
          </p:cNvSpPr>
          <p:nvPr>
            <p:ph type="title"/>
          </p:nvPr>
        </p:nvSpPr>
        <p:spPr/>
        <p:txBody>
          <a:bodyPr/>
          <a:lstStyle/>
          <a:p>
            <a:r>
              <a:rPr lang="en-US" dirty="0"/>
              <a:t>4. Create NHCS calibrated weights</a:t>
            </a:r>
          </a:p>
        </p:txBody>
      </p:sp>
    </p:spTree>
    <p:extLst>
      <p:ext uri="{BB962C8B-B14F-4D97-AF65-F5344CB8AC3E}">
        <p14:creationId xmlns:p14="http://schemas.microsoft.com/office/powerpoint/2010/main" val="12344377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33A2C-EE7C-3BBE-59DC-B372022609C3}"/>
              </a:ext>
            </a:extLst>
          </p:cNvPr>
          <p:cNvSpPr>
            <a:spLocks noGrp="1"/>
          </p:cNvSpPr>
          <p:nvPr>
            <p:ph type="body" sz="quarter" idx="10"/>
          </p:nvPr>
        </p:nvSpPr>
        <p:spPr/>
        <p:txBody>
          <a:bodyPr/>
          <a:lstStyle/>
          <a:p>
            <a:r>
              <a:rPr lang="en-US" b="0" dirty="0"/>
              <a:t>Utilize statistical modeling and additional data sources to produce the first ever national estimates and public use file on hospital discharges and emergency department visits from the National Center for Health Statistics’ National Hospital Care Survey.</a:t>
            </a:r>
          </a:p>
          <a:p>
            <a:endParaRPr lang="en-US" dirty="0"/>
          </a:p>
        </p:txBody>
      </p:sp>
      <p:sp>
        <p:nvSpPr>
          <p:cNvPr id="3" name="Title 2">
            <a:extLst>
              <a:ext uri="{FF2B5EF4-FFF2-40B4-BE49-F238E27FC236}">
                <a16:creationId xmlns:a16="http://schemas.microsoft.com/office/drawing/2014/main" id="{50463622-876F-4281-C52F-F5F0A9559685}"/>
              </a:ext>
            </a:extLst>
          </p:cNvPr>
          <p:cNvSpPr>
            <a:spLocks noGrp="1"/>
          </p:cNvSpPr>
          <p:nvPr>
            <p:ph type="title"/>
          </p:nvPr>
        </p:nvSpPr>
        <p:spPr/>
        <p:txBody>
          <a:bodyPr/>
          <a:lstStyle/>
          <a:p>
            <a:r>
              <a:rPr lang="en-US" dirty="0"/>
              <a:t>Project Goal</a:t>
            </a:r>
          </a:p>
        </p:txBody>
      </p:sp>
      <p:pic>
        <p:nvPicPr>
          <p:cNvPr id="4" name="Picture 3" descr="Logo&#10;&#10;Description automatically generated with medium confidence">
            <a:extLst>
              <a:ext uri="{FF2B5EF4-FFF2-40B4-BE49-F238E27FC236}">
                <a16:creationId xmlns:a16="http://schemas.microsoft.com/office/drawing/2014/main" id="{61FCB208-7311-B1CF-7AC5-519B86087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758" y="2571750"/>
            <a:ext cx="6062484" cy="2173228"/>
          </a:xfrm>
          <a:prstGeom prst="rect">
            <a:avLst/>
          </a:prstGeom>
        </p:spPr>
      </p:pic>
    </p:spTree>
    <p:extLst>
      <p:ext uri="{BB962C8B-B14F-4D97-AF65-F5344CB8AC3E}">
        <p14:creationId xmlns:p14="http://schemas.microsoft.com/office/powerpoint/2010/main" val="32029647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33CB-5CB0-8EDF-8DBF-6320E97DCB70}"/>
              </a:ext>
            </a:extLst>
          </p:cNvPr>
          <p:cNvSpPr>
            <a:spLocks noGrp="1"/>
          </p:cNvSpPr>
          <p:nvPr>
            <p:ph type="title"/>
          </p:nvPr>
        </p:nvSpPr>
        <p:spPr/>
        <p:txBody>
          <a:bodyPr/>
          <a:lstStyle/>
          <a:p>
            <a:r>
              <a:rPr lang="en-US" dirty="0"/>
              <a:t>Results and Data Access</a:t>
            </a:r>
          </a:p>
        </p:txBody>
      </p:sp>
      <p:sp>
        <p:nvSpPr>
          <p:cNvPr id="3" name="Text Placeholder 2">
            <a:extLst>
              <a:ext uri="{FF2B5EF4-FFF2-40B4-BE49-F238E27FC236}">
                <a16:creationId xmlns:a16="http://schemas.microsoft.com/office/drawing/2014/main" id="{BF0B6733-528C-8782-0F02-B967C6D6412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16363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1AA1E-854D-DCD6-A905-FD957A423C63}"/>
              </a:ext>
            </a:extLst>
          </p:cNvPr>
          <p:cNvSpPr>
            <a:spLocks noGrp="1"/>
          </p:cNvSpPr>
          <p:nvPr>
            <p:ph type="body" sz="quarter" idx="10"/>
          </p:nvPr>
        </p:nvSpPr>
        <p:spPr/>
        <p:txBody>
          <a:bodyPr/>
          <a:lstStyle/>
          <a:p>
            <a:endParaRPr lang="en-US" sz="1400" b="0" dirty="0"/>
          </a:p>
          <a:p>
            <a:endParaRPr lang="en-US" sz="1400" b="0" dirty="0"/>
          </a:p>
          <a:p>
            <a:endParaRPr lang="en-US" sz="1400" b="0" dirty="0"/>
          </a:p>
          <a:p>
            <a:endParaRPr lang="en-US" sz="1400" b="0" dirty="0"/>
          </a:p>
          <a:p>
            <a:endParaRPr lang="en-US" sz="1400" b="0" dirty="0"/>
          </a:p>
          <a:p>
            <a:pPr marL="0" indent="0">
              <a:buNone/>
            </a:pPr>
            <a:r>
              <a:rPr lang="en-US" sz="1400" b="0" dirty="0"/>
              <a:t>Data Source: 2020 National Hospital Care Survey restricted use file, National Center for Health Statistics</a:t>
            </a:r>
            <a:endParaRPr lang="en-US" sz="1200" b="0" dirty="0"/>
          </a:p>
          <a:p>
            <a:endParaRPr lang="en-US" dirty="0"/>
          </a:p>
        </p:txBody>
      </p:sp>
      <p:sp>
        <p:nvSpPr>
          <p:cNvPr id="3" name="Title 2">
            <a:extLst>
              <a:ext uri="{FF2B5EF4-FFF2-40B4-BE49-F238E27FC236}">
                <a16:creationId xmlns:a16="http://schemas.microsoft.com/office/drawing/2014/main" id="{DE90F23B-9507-3B6F-A009-BF6EB64142D7}"/>
              </a:ext>
            </a:extLst>
          </p:cNvPr>
          <p:cNvSpPr>
            <a:spLocks noGrp="1"/>
          </p:cNvSpPr>
          <p:nvPr>
            <p:ph type="title"/>
          </p:nvPr>
        </p:nvSpPr>
        <p:spPr/>
        <p:txBody>
          <a:bodyPr/>
          <a:lstStyle/>
          <a:p>
            <a:r>
              <a:rPr lang="en-US" dirty="0"/>
              <a:t>Final estimates of 2020 NHCS Admissions and ED Visits</a:t>
            </a:r>
          </a:p>
        </p:txBody>
      </p:sp>
      <p:graphicFrame>
        <p:nvGraphicFramePr>
          <p:cNvPr id="6" name="Table 4">
            <a:extLst>
              <a:ext uri="{FF2B5EF4-FFF2-40B4-BE49-F238E27FC236}">
                <a16:creationId xmlns:a16="http://schemas.microsoft.com/office/drawing/2014/main" id="{33CD5363-7446-04D9-1261-FDA154828115}"/>
              </a:ext>
            </a:extLst>
          </p:cNvPr>
          <p:cNvGraphicFramePr>
            <a:graphicFrameLocks noGrp="1"/>
          </p:cNvGraphicFramePr>
          <p:nvPr>
            <p:extLst>
              <p:ext uri="{D42A27DB-BD31-4B8C-83A1-F6EECF244321}">
                <p14:modId xmlns:p14="http://schemas.microsoft.com/office/powerpoint/2010/main" val="253443320"/>
              </p:ext>
            </p:extLst>
          </p:nvPr>
        </p:nvGraphicFramePr>
        <p:xfrm>
          <a:off x="457200" y="1360858"/>
          <a:ext cx="8229600" cy="1581996"/>
        </p:xfrm>
        <a:graphic>
          <a:graphicData uri="http://schemas.openxmlformats.org/drawingml/2006/table">
            <a:tbl>
              <a:tblPr firstRow="1" bandRow="1">
                <a:tableStyleId>{5C22544A-7EE6-4342-B048-85BDC9FD1C3A}</a:tableStyleId>
              </a:tblPr>
              <a:tblGrid>
                <a:gridCol w="3671395">
                  <a:extLst>
                    <a:ext uri="{9D8B030D-6E8A-4147-A177-3AD203B41FA5}">
                      <a16:colId xmlns:a16="http://schemas.microsoft.com/office/drawing/2014/main" val="121577156"/>
                    </a:ext>
                  </a:extLst>
                </a:gridCol>
                <a:gridCol w="2500805">
                  <a:extLst>
                    <a:ext uri="{9D8B030D-6E8A-4147-A177-3AD203B41FA5}">
                      <a16:colId xmlns:a16="http://schemas.microsoft.com/office/drawing/2014/main" val="558888679"/>
                    </a:ext>
                  </a:extLst>
                </a:gridCol>
                <a:gridCol w="2057400">
                  <a:extLst>
                    <a:ext uri="{9D8B030D-6E8A-4147-A177-3AD203B41FA5}">
                      <a16:colId xmlns:a16="http://schemas.microsoft.com/office/drawing/2014/main" val="1548972498"/>
                    </a:ext>
                  </a:extLst>
                </a:gridCol>
              </a:tblGrid>
              <a:tr h="470958">
                <a:tc>
                  <a:txBody>
                    <a:bodyPr/>
                    <a:lstStyle/>
                    <a:p>
                      <a:r>
                        <a:rPr lang="en-US" dirty="0"/>
                        <a:t>Setting</a:t>
                      </a:r>
                    </a:p>
                  </a:txBody>
                  <a:tcPr/>
                </a:tc>
                <a:tc>
                  <a:txBody>
                    <a:bodyPr/>
                    <a:lstStyle/>
                    <a:p>
                      <a:pPr algn="ctr"/>
                      <a:r>
                        <a:rPr lang="en-US" dirty="0"/>
                        <a:t>Number of Encounters</a:t>
                      </a:r>
                    </a:p>
                  </a:txBody>
                  <a:tcPr/>
                </a:tc>
                <a:tc>
                  <a:txBody>
                    <a:bodyPr/>
                    <a:lstStyle/>
                    <a:p>
                      <a:pPr algn="ctr"/>
                      <a:r>
                        <a:rPr lang="en-US" dirty="0"/>
                        <a:t>Standard Error</a:t>
                      </a:r>
                    </a:p>
                  </a:txBody>
                  <a:tcPr/>
                </a:tc>
                <a:extLst>
                  <a:ext uri="{0D108BD9-81ED-4DB2-BD59-A6C34878D82A}">
                    <a16:rowId xmlns:a16="http://schemas.microsoft.com/office/drawing/2014/main" val="2481934870"/>
                  </a:ext>
                </a:extLst>
              </a:tr>
              <a:tr h="470958">
                <a:tc>
                  <a:txBody>
                    <a:bodyPr/>
                    <a:lstStyle/>
                    <a:p>
                      <a:r>
                        <a:rPr lang="en-US" dirty="0"/>
                        <a:t>Inpatient</a:t>
                      </a:r>
                    </a:p>
                  </a:txBody>
                  <a:tcPr/>
                </a:tc>
                <a:tc>
                  <a:txBody>
                    <a:bodyPr/>
                    <a:lstStyle/>
                    <a:p>
                      <a:pPr algn="r"/>
                      <a:r>
                        <a:rPr lang="en-US" dirty="0"/>
                        <a:t>36,342,461</a:t>
                      </a:r>
                    </a:p>
                  </a:txBody>
                  <a:tcPr/>
                </a:tc>
                <a:tc>
                  <a:txBody>
                    <a:bodyPr/>
                    <a:lstStyle/>
                    <a:p>
                      <a:pPr algn="r"/>
                      <a:r>
                        <a:rPr lang="en-US" dirty="0"/>
                        <a:t>2,173,127</a:t>
                      </a:r>
                    </a:p>
                  </a:txBody>
                  <a:tcPr/>
                </a:tc>
                <a:extLst>
                  <a:ext uri="{0D108BD9-81ED-4DB2-BD59-A6C34878D82A}">
                    <a16:rowId xmlns:a16="http://schemas.microsoft.com/office/drawing/2014/main" val="326415553"/>
                  </a:ext>
                </a:extLst>
              </a:tr>
              <a:tr h="470958">
                <a:tc>
                  <a:txBody>
                    <a:bodyPr/>
                    <a:lstStyle/>
                    <a:p>
                      <a:r>
                        <a:rPr lang="en-US" dirty="0"/>
                        <a:t>Emergency Department</a:t>
                      </a:r>
                    </a:p>
                  </a:txBody>
                  <a:tcPr/>
                </a:tc>
                <a:tc>
                  <a:txBody>
                    <a:bodyPr/>
                    <a:lstStyle/>
                    <a:p>
                      <a:pPr algn="r"/>
                      <a:r>
                        <a:rPr lang="en-US" dirty="0"/>
                        <a:t>114,561,914</a:t>
                      </a:r>
                    </a:p>
                  </a:txBody>
                  <a:tcPr/>
                </a:tc>
                <a:tc>
                  <a:txBody>
                    <a:bodyPr/>
                    <a:lstStyle/>
                    <a:p>
                      <a:pPr algn="r"/>
                      <a:r>
                        <a:rPr lang="en-US" dirty="0"/>
                        <a:t>5,631,753</a:t>
                      </a:r>
                    </a:p>
                  </a:txBody>
                  <a:tcPr/>
                </a:tc>
                <a:extLst>
                  <a:ext uri="{0D108BD9-81ED-4DB2-BD59-A6C34878D82A}">
                    <a16:rowId xmlns:a16="http://schemas.microsoft.com/office/drawing/2014/main" val="2332200519"/>
                  </a:ext>
                </a:extLst>
              </a:tr>
            </a:tbl>
          </a:graphicData>
        </a:graphic>
      </p:graphicFrame>
    </p:spTree>
    <p:extLst>
      <p:ext uri="{BB962C8B-B14F-4D97-AF65-F5344CB8AC3E}">
        <p14:creationId xmlns:p14="http://schemas.microsoft.com/office/powerpoint/2010/main" val="23993414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EC4A6-2CC1-6EED-283E-68A195EB81C2}"/>
              </a:ext>
            </a:extLst>
          </p:cNvPr>
          <p:cNvSpPr>
            <a:spLocks noGrp="1"/>
          </p:cNvSpPr>
          <p:nvPr>
            <p:ph type="body" sz="quarter" idx="10"/>
          </p:nvPr>
        </p:nvSpPr>
        <p:spPr/>
        <p:txBody>
          <a:bodyPr/>
          <a:lstStyle/>
          <a:p>
            <a:r>
              <a:rPr lang="en-US" b="0" dirty="0">
                <a:hlinkClick r:id="rId2"/>
              </a:rPr>
              <a:t>https://www.cdc.gov/rdc/b1datatype/Dt1224h.htm</a:t>
            </a:r>
            <a:r>
              <a:rPr lang="en-US" b="0" dirty="0"/>
              <a:t> </a:t>
            </a:r>
          </a:p>
          <a:p>
            <a:pPr lvl="1"/>
            <a:r>
              <a:rPr lang="en-US" dirty="0"/>
              <a:t>Weighted final data: 2020</a:t>
            </a:r>
          </a:p>
          <a:p>
            <a:pPr lvl="1"/>
            <a:r>
              <a:rPr lang="en-US" dirty="0"/>
              <a:t>Unweighted final data: 2013-2016, 2019, 2021 </a:t>
            </a:r>
          </a:p>
          <a:p>
            <a:pPr lvl="1"/>
            <a:r>
              <a:rPr lang="en-US" dirty="0"/>
              <a:t>Preliminary data: 2020-2023</a:t>
            </a:r>
          </a:p>
          <a:p>
            <a:pPr lvl="1"/>
            <a:r>
              <a:rPr lang="en-US" dirty="0"/>
              <a:t>Linked 2016 Data: National Death Index, CMS, HUD, and VA</a:t>
            </a:r>
          </a:p>
          <a:p>
            <a:pPr lvl="1"/>
            <a:r>
              <a:rPr lang="en-US" dirty="0"/>
              <a:t>Enhanced drug data:</a:t>
            </a:r>
          </a:p>
          <a:p>
            <a:pPr lvl="2"/>
            <a:r>
              <a:rPr lang="en-US" sz="1600" dirty="0"/>
              <a:t>Opioid-involved: 2016, 2019, 2020, 2021</a:t>
            </a:r>
          </a:p>
          <a:p>
            <a:pPr lvl="2"/>
            <a:r>
              <a:rPr lang="en-US" sz="1600" dirty="0"/>
              <a:t>Opioid-involved with co-occurring substance use disorders and mental health issues: 2016, 2019, 2020, 2021</a:t>
            </a:r>
          </a:p>
          <a:p>
            <a:r>
              <a:rPr lang="en-US" b="0" dirty="0"/>
              <a:t>Submit an RDC request: </a:t>
            </a:r>
            <a:r>
              <a:rPr lang="en-US" b="0" dirty="0">
                <a:hlinkClick r:id="rId3"/>
              </a:rPr>
              <a:t>https://www.cdc.gov/rdc/index.htm</a:t>
            </a:r>
            <a:r>
              <a:rPr lang="en-US" b="0" dirty="0"/>
              <a:t> </a:t>
            </a:r>
          </a:p>
          <a:p>
            <a:endParaRPr lang="en-US" dirty="0"/>
          </a:p>
        </p:txBody>
      </p:sp>
      <p:sp>
        <p:nvSpPr>
          <p:cNvPr id="3" name="Title 2">
            <a:extLst>
              <a:ext uri="{FF2B5EF4-FFF2-40B4-BE49-F238E27FC236}">
                <a16:creationId xmlns:a16="http://schemas.microsoft.com/office/drawing/2014/main" id="{4288AE96-E19A-D551-025D-C4347F563160}"/>
              </a:ext>
            </a:extLst>
          </p:cNvPr>
          <p:cNvSpPr>
            <a:spLocks noGrp="1"/>
          </p:cNvSpPr>
          <p:nvPr>
            <p:ph type="title"/>
          </p:nvPr>
        </p:nvSpPr>
        <p:spPr/>
        <p:txBody>
          <a:bodyPr/>
          <a:lstStyle/>
          <a:p>
            <a:r>
              <a:rPr lang="en-US" dirty="0"/>
              <a:t>NHCS Restricted Use Files</a:t>
            </a:r>
          </a:p>
        </p:txBody>
      </p:sp>
    </p:spTree>
    <p:extLst>
      <p:ext uri="{BB962C8B-B14F-4D97-AF65-F5344CB8AC3E}">
        <p14:creationId xmlns:p14="http://schemas.microsoft.com/office/powerpoint/2010/main" val="118191371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A87228-6B8D-F317-48AF-82E1F6A06CBF}"/>
              </a:ext>
            </a:extLst>
          </p:cNvPr>
          <p:cNvSpPr>
            <a:spLocks noGrp="1"/>
          </p:cNvSpPr>
          <p:nvPr>
            <p:ph type="body" sz="quarter" idx="10"/>
          </p:nvPr>
        </p:nvSpPr>
        <p:spPr/>
        <p:txBody>
          <a:bodyPr/>
          <a:lstStyle/>
          <a:p>
            <a:r>
              <a:rPr lang="en-US" b="0" dirty="0">
                <a:hlinkClick r:id="rId2"/>
              </a:rPr>
              <a:t>https://www.cdc.gov/nchs/nhcs/2020nhcs.htm</a:t>
            </a:r>
            <a:r>
              <a:rPr lang="en-US" b="0" dirty="0"/>
              <a:t> </a:t>
            </a:r>
          </a:p>
          <a:p>
            <a:r>
              <a:rPr lang="en-US" b="0" dirty="0"/>
              <a:t>Inpatient and ED files available in the following formats:</a:t>
            </a:r>
          </a:p>
          <a:p>
            <a:pPr lvl="1"/>
            <a:r>
              <a:rPr lang="en-US" dirty="0"/>
              <a:t>SAS</a:t>
            </a:r>
          </a:p>
          <a:p>
            <a:pPr lvl="1"/>
            <a:r>
              <a:rPr lang="en-US" dirty="0"/>
              <a:t>R</a:t>
            </a:r>
          </a:p>
          <a:p>
            <a:pPr lvl="1"/>
            <a:r>
              <a:rPr lang="en-US" dirty="0"/>
              <a:t>Stata</a:t>
            </a:r>
          </a:p>
          <a:p>
            <a:r>
              <a:rPr lang="en-US" b="0" dirty="0"/>
              <a:t>Encounter level data on patient age, sex, discharge month, discharge status, up to 30 diagnoses codes, length of stay (inpatient only), and up to 10 procedure codes (inpatient only).</a:t>
            </a:r>
          </a:p>
          <a:p>
            <a:endParaRPr lang="en-US" dirty="0"/>
          </a:p>
        </p:txBody>
      </p:sp>
      <p:sp>
        <p:nvSpPr>
          <p:cNvPr id="3" name="Title 2">
            <a:extLst>
              <a:ext uri="{FF2B5EF4-FFF2-40B4-BE49-F238E27FC236}">
                <a16:creationId xmlns:a16="http://schemas.microsoft.com/office/drawing/2014/main" id="{65AD8811-7B27-BA87-3CD1-82513AE85874}"/>
              </a:ext>
            </a:extLst>
          </p:cNvPr>
          <p:cNvSpPr>
            <a:spLocks noGrp="1"/>
          </p:cNvSpPr>
          <p:nvPr>
            <p:ph type="title"/>
          </p:nvPr>
        </p:nvSpPr>
        <p:spPr/>
        <p:txBody>
          <a:bodyPr/>
          <a:lstStyle/>
          <a:p>
            <a:r>
              <a:rPr lang="en-US" dirty="0"/>
              <a:t>NHCS 2020 Public Use File Access</a:t>
            </a:r>
          </a:p>
        </p:txBody>
      </p:sp>
    </p:spTree>
    <p:extLst>
      <p:ext uri="{BB962C8B-B14F-4D97-AF65-F5344CB8AC3E}">
        <p14:creationId xmlns:p14="http://schemas.microsoft.com/office/powerpoint/2010/main" val="61206646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871D29-21D0-1E97-EBE8-0375ED75B02E}"/>
              </a:ext>
            </a:extLst>
          </p:cNvPr>
          <p:cNvSpPr>
            <a:spLocks noGrp="1"/>
          </p:cNvSpPr>
          <p:nvPr>
            <p:ph type="body" sz="quarter" idx="10"/>
          </p:nvPr>
        </p:nvSpPr>
        <p:spPr/>
        <p:txBody>
          <a:bodyPr/>
          <a:lstStyle/>
          <a:p>
            <a:r>
              <a:rPr lang="en-US" b="0" dirty="0"/>
              <a:t>With funding from the Patient-Centered Outcome Research Trust Fund, development is underway on a new enhanced algorithm to improve the identification of stimulants in the NHCS data. The algorithm will utilize natural language processing techniques in the analysis of clinical text.</a:t>
            </a:r>
          </a:p>
          <a:p>
            <a:r>
              <a:rPr lang="en-US" b="0" dirty="0"/>
              <a:t>Additionally, the project involves construction of a dashboard to display results from the weighted 2020 NHCS data with a focus on drug-involved visits. </a:t>
            </a:r>
          </a:p>
          <a:p>
            <a:endParaRPr lang="en-US" dirty="0"/>
          </a:p>
        </p:txBody>
      </p:sp>
      <p:sp>
        <p:nvSpPr>
          <p:cNvPr id="3" name="Title 2">
            <a:extLst>
              <a:ext uri="{FF2B5EF4-FFF2-40B4-BE49-F238E27FC236}">
                <a16:creationId xmlns:a16="http://schemas.microsoft.com/office/drawing/2014/main" id="{1559E0B7-3EFA-111C-D4FD-279B883A352A}"/>
              </a:ext>
            </a:extLst>
          </p:cNvPr>
          <p:cNvSpPr>
            <a:spLocks noGrp="1"/>
          </p:cNvSpPr>
          <p:nvPr>
            <p:ph type="title"/>
          </p:nvPr>
        </p:nvSpPr>
        <p:spPr/>
        <p:txBody>
          <a:bodyPr/>
          <a:lstStyle/>
          <a:p>
            <a:r>
              <a:rPr lang="en-US" dirty="0"/>
              <a:t>New Project Announcement </a:t>
            </a:r>
          </a:p>
        </p:txBody>
      </p:sp>
      <p:pic>
        <p:nvPicPr>
          <p:cNvPr id="4" name="Picture 3">
            <a:extLst>
              <a:ext uri="{FF2B5EF4-FFF2-40B4-BE49-F238E27FC236}">
                <a16:creationId xmlns:a16="http://schemas.microsoft.com/office/drawing/2014/main" id="{7C754812-893B-DD9E-5B01-56B98BFA59EB}"/>
              </a:ext>
            </a:extLst>
          </p:cNvPr>
          <p:cNvPicPr>
            <a:picLocks noChangeAspect="1"/>
          </p:cNvPicPr>
          <p:nvPr/>
        </p:nvPicPr>
        <p:blipFill>
          <a:blip r:embed="rId2"/>
          <a:stretch>
            <a:fillRect/>
          </a:stretch>
        </p:blipFill>
        <p:spPr>
          <a:xfrm>
            <a:off x="4995371" y="3719582"/>
            <a:ext cx="3867150" cy="923925"/>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75FE9833-03B7-A181-5F22-9E2B049F1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43" y="3672284"/>
            <a:ext cx="3060810" cy="1097213"/>
          </a:xfrm>
          <a:prstGeom prst="rect">
            <a:avLst/>
          </a:prstGeom>
        </p:spPr>
      </p:pic>
    </p:spTree>
    <p:extLst>
      <p:ext uri="{BB962C8B-B14F-4D97-AF65-F5344CB8AC3E}">
        <p14:creationId xmlns:p14="http://schemas.microsoft.com/office/powerpoint/2010/main" val="313239349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E34F-9DCF-00C2-F7EE-937D92B97D27}"/>
              </a:ext>
            </a:extLst>
          </p:cNvPr>
          <p:cNvSpPr>
            <a:spLocks noGrp="1"/>
          </p:cNvSpPr>
          <p:nvPr>
            <p:ph type="title"/>
          </p:nvPr>
        </p:nvSpPr>
        <p:spPr/>
        <p:txBody>
          <a:bodyPr/>
          <a:lstStyle/>
          <a:p>
            <a:r>
              <a:rPr lang="en-US" dirty="0"/>
              <a:t>Contact Information</a:t>
            </a:r>
          </a:p>
        </p:txBody>
      </p:sp>
      <p:sp>
        <p:nvSpPr>
          <p:cNvPr id="3" name="Text Placeholder 1">
            <a:extLst>
              <a:ext uri="{FF2B5EF4-FFF2-40B4-BE49-F238E27FC236}">
                <a16:creationId xmlns:a16="http://schemas.microsoft.com/office/drawing/2014/main" id="{2730F19A-7CF6-3351-5E95-2ADCF6324583}"/>
              </a:ext>
            </a:extLst>
          </p:cNvPr>
          <p:cNvSpPr txBox="1">
            <a:spLocks/>
          </p:cNvSpPr>
          <p:nvPr/>
        </p:nvSpPr>
        <p:spPr>
          <a:xfrm>
            <a:off x="155793" y="1283467"/>
            <a:ext cx="8229600" cy="313235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dirty="0"/>
              <a:t>Geoff Jackson</a:t>
            </a:r>
          </a:p>
          <a:p>
            <a:pPr marL="0" indent="0">
              <a:buFont typeface="Arial" panose="020B0604020202020204" pitchFamily="34" charset="0"/>
              <a:buNone/>
            </a:pPr>
            <a:r>
              <a:rPr lang="en-US" sz="1800" dirty="0"/>
              <a:t>Email: </a:t>
            </a:r>
            <a:r>
              <a:rPr lang="en-US" sz="1800" dirty="0">
                <a:hlinkClick r:id="rId2"/>
              </a:rPr>
              <a:t>gjackson@cdc.gov</a:t>
            </a:r>
            <a:endParaRPr lang="en-US" sz="1800" dirty="0"/>
          </a:p>
          <a:p>
            <a:pPr marL="0" indent="0">
              <a:buFont typeface="Arial" panose="020B0604020202020204" pitchFamily="34" charset="0"/>
              <a:buNone/>
            </a:pPr>
            <a:endParaRPr lang="en-US" sz="1800" dirty="0"/>
          </a:p>
        </p:txBody>
      </p:sp>
    </p:spTree>
    <p:extLst>
      <p:ext uri="{BB962C8B-B14F-4D97-AF65-F5344CB8AC3E}">
        <p14:creationId xmlns:p14="http://schemas.microsoft.com/office/powerpoint/2010/main" val="23394281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A7A8-5B9D-D7EB-4C6B-3B66BD632C23}"/>
              </a:ext>
            </a:extLst>
          </p:cNvPr>
          <p:cNvSpPr>
            <a:spLocks noGrp="1"/>
          </p:cNvSpPr>
          <p:nvPr>
            <p:ph type="title"/>
          </p:nvPr>
        </p:nvSpPr>
        <p:spPr/>
        <p:txBody>
          <a:bodyPr/>
          <a:lstStyle/>
          <a:p>
            <a:r>
              <a:rPr lang="en-US" dirty="0"/>
              <a:t>Contributions</a:t>
            </a:r>
          </a:p>
        </p:txBody>
      </p:sp>
      <p:sp>
        <p:nvSpPr>
          <p:cNvPr id="3" name="Text Placeholder 2">
            <a:extLst>
              <a:ext uri="{FF2B5EF4-FFF2-40B4-BE49-F238E27FC236}">
                <a16:creationId xmlns:a16="http://schemas.microsoft.com/office/drawing/2014/main" id="{B96EAA0C-6EDC-7D32-2D57-7B40C262899E}"/>
              </a:ext>
            </a:extLst>
          </p:cNvPr>
          <p:cNvSpPr>
            <a:spLocks noGrp="1"/>
          </p:cNvSpPr>
          <p:nvPr>
            <p:ph type="body" sz="quarter" idx="10"/>
          </p:nvPr>
        </p:nvSpPr>
        <p:spPr/>
        <p:txBody>
          <a:bodyPr/>
          <a:lstStyle/>
          <a:p>
            <a:r>
              <a:rPr lang="en-US" dirty="0"/>
              <a:t>NORC</a:t>
            </a:r>
          </a:p>
          <a:p>
            <a:pPr lvl="1"/>
            <a:r>
              <a:rPr lang="en-US" dirty="0"/>
              <a:t>Jay Breidt</a:t>
            </a:r>
          </a:p>
          <a:p>
            <a:pPr lvl="1"/>
            <a:r>
              <a:rPr lang="en-US" dirty="0"/>
              <a:t>Chris Cox</a:t>
            </a:r>
          </a:p>
          <a:p>
            <a:pPr lvl="1"/>
            <a:r>
              <a:rPr lang="en-US" dirty="0"/>
              <a:t>Scott Campbell</a:t>
            </a:r>
          </a:p>
          <a:p>
            <a:pPr lvl="1"/>
            <a:r>
              <a:rPr lang="en-US" dirty="0"/>
              <a:t>Edward Mulrow</a:t>
            </a:r>
          </a:p>
          <a:p>
            <a:pPr lvl="1"/>
            <a:r>
              <a:rPr lang="en-US" dirty="0"/>
              <a:t>Dean Resnick</a:t>
            </a:r>
          </a:p>
          <a:p>
            <a:pPr lvl="1"/>
            <a:r>
              <a:rPr lang="en-US" dirty="0"/>
              <a:t>Jennifer Taub</a:t>
            </a:r>
          </a:p>
          <a:p>
            <a:endParaRPr lang="en-US" dirty="0"/>
          </a:p>
        </p:txBody>
      </p:sp>
      <p:sp>
        <p:nvSpPr>
          <p:cNvPr id="4" name="Text Placeholder 3">
            <a:extLst>
              <a:ext uri="{FF2B5EF4-FFF2-40B4-BE49-F238E27FC236}">
                <a16:creationId xmlns:a16="http://schemas.microsoft.com/office/drawing/2014/main" id="{4F5234E6-A819-9B48-D9BD-9BA589DD224D}"/>
              </a:ext>
            </a:extLst>
          </p:cNvPr>
          <p:cNvSpPr>
            <a:spLocks noGrp="1"/>
          </p:cNvSpPr>
          <p:nvPr>
            <p:ph type="body" sz="quarter" idx="11"/>
          </p:nvPr>
        </p:nvSpPr>
        <p:spPr/>
        <p:txBody>
          <a:bodyPr/>
          <a:lstStyle/>
          <a:p>
            <a:r>
              <a:rPr lang="en-US" dirty="0"/>
              <a:t>NCHS</a:t>
            </a:r>
          </a:p>
          <a:p>
            <a:pPr lvl="1"/>
            <a:r>
              <a:rPr lang="en-US" dirty="0"/>
              <a:t>Yulei He</a:t>
            </a:r>
          </a:p>
          <a:p>
            <a:pPr lvl="1"/>
            <a:r>
              <a:rPr lang="en-US" dirty="0"/>
              <a:t>Donielle White</a:t>
            </a:r>
          </a:p>
          <a:p>
            <a:pPr lvl="1"/>
            <a:r>
              <a:rPr lang="en-US" dirty="0"/>
              <a:t>Guangyu Zhang</a:t>
            </a:r>
          </a:p>
          <a:p>
            <a:endParaRPr lang="en-US" dirty="0"/>
          </a:p>
        </p:txBody>
      </p:sp>
    </p:spTree>
    <p:extLst>
      <p:ext uri="{BB962C8B-B14F-4D97-AF65-F5344CB8AC3E}">
        <p14:creationId xmlns:p14="http://schemas.microsoft.com/office/powerpoint/2010/main" val="1014944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p:txBody>
          <a:bodyPr/>
          <a:lstStyle/>
          <a:p>
            <a:r>
              <a:rPr lang="en-US" dirty="0"/>
              <a:t>National Hospital Care Survey Background</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27366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F18BF2-8DD0-2E55-1F87-7D77EB26CF7A}"/>
              </a:ext>
            </a:extLst>
          </p:cNvPr>
          <p:cNvSpPr>
            <a:spLocks noGrp="1"/>
          </p:cNvSpPr>
          <p:nvPr>
            <p:ph type="body" sz="quarter" idx="10"/>
          </p:nvPr>
        </p:nvSpPr>
        <p:spPr/>
        <p:txBody>
          <a:bodyPr/>
          <a:lstStyle/>
          <a:p>
            <a:r>
              <a:rPr lang="en-US" b="1" dirty="0"/>
              <a:t>Survey’s Goal:</a:t>
            </a:r>
          </a:p>
          <a:p>
            <a:pPr lvl="1"/>
            <a:r>
              <a:rPr lang="en-US" sz="1800" dirty="0"/>
              <a:t>Provide reliable and timely healthcare utilization data for hospital-based settings. </a:t>
            </a:r>
          </a:p>
          <a:p>
            <a:r>
              <a:rPr lang="en-US" b="1" dirty="0"/>
              <a:t>Data coverage:</a:t>
            </a:r>
          </a:p>
          <a:p>
            <a:pPr lvl="1"/>
            <a:r>
              <a:rPr lang="en-US" sz="1800" dirty="0"/>
              <a:t>Stratified probability sample of 608 non-institutional, non-federal hospitals with six or more staffed inpatient beds. </a:t>
            </a:r>
          </a:p>
          <a:p>
            <a:pPr lvl="1"/>
            <a:r>
              <a:rPr lang="en-US" sz="1800" dirty="0"/>
              <a:t>Sample strata defined by hospital type, bed size, and urban/rural designation.</a:t>
            </a:r>
          </a:p>
          <a:p>
            <a:pPr lvl="1"/>
            <a:r>
              <a:rPr lang="en-US" sz="1800" dirty="0"/>
              <a:t>Administrative data collection of all hospitalizations and emergency department (ED) visits for a calendar year.</a:t>
            </a:r>
          </a:p>
          <a:p>
            <a:pPr lvl="1"/>
            <a:r>
              <a:rPr lang="en-US" sz="1800" dirty="0"/>
              <a:t>Includes patient personally identifiable information (PII) so patient as well as encounter level counts can be determined.</a:t>
            </a:r>
          </a:p>
          <a:p>
            <a:endParaRPr lang="en-US" dirty="0"/>
          </a:p>
        </p:txBody>
      </p:sp>
      <p:sp>
        <p:nvSpPr>
          <p:cNvPr id="3" name="Title 2">
            <a:extLst>
              <a:ext uri="{FF2B5EF4-FFF2-40B4-BE49-F238E27FC236}">
                <a16:creationId xmlns:a16="http://schemas.microsoft.com/office/drawing/2014/main" id="{F4F0FE8A-D3BB-9057-99E2-8389D3F2F2C8}"/>
              </a:ext>
            </a:extLst>
          </p:cNvPr>
          <p:cNvSpPr>
            <a:spLocks noGrp="1"/>
          </p:cNvSpPr>
          <p:nvPr>
            <p:ph type="title"/>
          </p:nvPr>
        </p:nvSpPr>
        <p:spPr/>
        <p:txBody>
          <a:bodyPr/>
          <a:lstStyle/>
          <a:p>
            <a:r>
              <a:rPr lang="en-US" dirty="0"/>
              <a:t>National Hospital Care Survey (NHCS)</a:t>
            </a:r>
          </a:p>
        </p:txBody>
      </p:sp>
    </p:spTree>
    <p:extLst>
      <p:ext uri="{BB962C8B-B14F-4D97-AF65-F5344CB8AC3E}">
        <p14:creationId xmlns:p14="http://schemas.microsoft.com/office/powerpoint/2010/main" val="1011476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FE7147-FB71-FFE0-7FA1-BB2D82798BC9}"/>
              </a:ext>
            </a:extLst>
          </p:cNvPr>
          <p:cNvSpPr>
            <a:spLocks noGrp="1"/>
          </p:cNvSpPr>
          <p:nvPr>
            <p:ph type="body" sz="quarter" idx="10"/>
          </p:nvPr>
        </p:nvSpPr>
        <p:spPr/>
        <p:txBody>
          <a:bodyPr/>
          <a:lstStyle/>
          <a:p>
            <a:r>
              <a:rPr lang="en-US" b="1" dirty="0"/>
              <a:t>Uniform Billing (UB)-04 administrative claims</a:t>
            </a:r>
          </a:p>
          <a:p>
            <a:pPr lvl="1"/>
            <a:r>
              <a:rPr lang="en-US" sz="1800" dirty="0"/>
              <a:t>Accepted electronic standard for hospital billing.</a:t>
            </a:r>
          </a:p>
          <a:p>
            <a:pPr lvl="1"/>
            <a:r>
              <a:rPr lang="en-US" sz="1800" dirty="0"/>
              <a:t>Mandated by the Centers for Medicare and Medicaid Services (CMS) for payment of charges for Medicare and Medicaid recipients.</a:t>
            </a:r>
            <a:endParaRPr lang="en-US" dirty="0"/>
          </a:p>
          <a:p>
            <a:r>
              <a:rPr lang="en-US" b="1" dirty="0"/>
              <a:t>Electronic health record (EHR) data</a:t>
            </a:r>
          </a:p>
          <a:p>
            <a:pPr lvl="1"/>
            <a:r>
              <a:rPr lang="en-US" sz="1800" dirty="0"/>
              <a:t>Pulls medical information from multiple sources (e.g., labs and medications).</a:t>
            </a:r>
          </a:p>
          <a:p>
            <a:pPr lvl="1"/>
            <a:r>
              <a:rPr lang="en-US" sz="1800" dirty="0"/>
              <a:t>More clinical depth and breadth. </a:t>
            </a:r>
          </a:p>
          <a:p>
            <a:pPr lvl="1"/>
            <a:r>
              <a:rPr lang="en-US" sz="1800" dirty="0"/>
              <a:t>HL7 CDA® R2 Implementation Guide (IG): National Health Care Surveys Release 1, DSTU Release 1.2 - US Realm, provides a standardized format for data submission.</a:t>
            </a:r>
          </a:p>
          <a:p>
            <a:endParaRPr lang="en-US" dirty="0"/>
          </a:p>
        </p:txBody>
      </p:sp>
      <p:sp>
        <p:nvSpPr>
          <p:cNvPr id="3" name="Title 2">
            <a:extLst>
              <a:ext uri="{FF2B5EF4-FFF2-40B4-BE49-F238E27FC236}">
                <a16:creationId xmlns:a16="http://schemas.microsoft.com/office/drawing/2014/main" id="{5EC74346-107A-884B-356C-DED31B01BC93}"/>
              </a:ext>
            </a:extLst>
          </p:cNvPr>
          <p:cNvSpPr>
            <a:spLocks noGrp="1"/>
          </p:cNvSpPr>
          <p:nvPr>
            <p:ph type="title"/>
          </p:nvPr>
        </p:nvSpPr>
        <p:spPr/>
        <p:txBody>
          <a:bodyPr/>
          <a:lstStyle/>
          <a:p>
            <a:r>
              <a:rPr lang="en-US" dirty="0"/>
              <a:t>NHCS Data Sources</a:t>
            </a:r>
          </a:p>
        </p:txBody>
      </p:sp>
    </p:spTree>
    <p:extLst>
      <p:ext uri="{BB962C8B-B14F-4D97-AF65-F5344CB8AC3E}">
        <p14:creationId xmlns:p14="http://schemas.microsoft.com/office/powerpoint/2010/main" val="38333832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84807-8FC7-EBAE-753E-FEA6F84E97A6}"/>
              </a:ext>
            </a:extLst>
          </p:cNvPr>
          <p:cNvSpPr>
            <a:spLocks noGrp="1"/>
          </p:cNvSpPr>
          <p:nvPr>
            <p:ph type="body" sz="quarter" idx="10"/>
          </p:nvPr>
        </p:nvSpPr>
        <p:spPr/>
        <p:txBody>
          <a:bodyPr/>
          <a:lstStyle/>
          <a:p>
            <a:r>
              <a:rPr lang="en-US" dirty="0"/>
              <a:t>Data elements: </a:t>
            </a:r>
          </a:p>
          <a:p>
            <a:pPr lvl="1"/>
            <a:r>
              <a:rPr lang="en-US" dirty="0"/>
              <a:t>Patient PII, patient’s age and sex</a:t>
            </a:r>
          </a:p>
          <a:p>
            <a:pPr lvl="1"/>
            <a:r>
              <a:rPr lang="en-US" dirty="0"/>
              <a:t>Diagnoses and procedures (UB-04: up to 25 codes, EHR: Unrestricted)</a:t>
            </a:r>
          </a:p>
          <a:p>
            <a:pPr lvl="1"/>
            <a:r>
              <a:rPr lang="en-US" dirty="0"/>
              <a:t>Discharge status</a:t>
            </a:r>
          </a:p>
          <a:p>
            <a:pPr lvl="1"/>
            <a:r>
              <a:rPr lang="en-US" dirty="0"/>
              <a:t>Insurance information</a:t>
            </a:r>
          </a:p>
          <a:p>
            <a:r>
              <a:rPr lang="en-US" dirty="0"/>
              <a:t>Number of records:</a:t>
            </a:r>
          </a:p>
          <a:p>
            <a:pPr lvl="1"/>
            <a:r>
              <a:rPr lang="en-US" dirty="0"/>
              <a:t>205 hospitals provided data</a:t>
            </a:r>
          </a:p>
          <a:p>
            <a:pPr lvl="1"/>
            <a:r>
              <a:rPr lang="en-US" dirty="0"/>
              <a:t>2,781,542 inpatient discharges and 7,960,956 ED visits</a:t>
            </a:r>
          </a:p>
          <a:p>
            <a:endParaRPr lang="en-US" dirty="0"/>
          </a:p>
        </p:txBody>
      </p:sp>
      <p:sp>
        <p:nvSpPr>
          <p:cNvPr id="3" name="Title 2">
            <a:extLst>
              <a:ext uri="{FF2B5EF4-FFF2-40B4-BE49-F238E27FC236}">
                <a16:creationId xmlns:a16="http://schemas.microsoft.com/office/drawing/2014/main" id="{28901F9A-0A57-6A5B-3A28-270FB7D2BE43}"/>
              </a:ext>
            </a:extLst>
          </p:cNvPr>
          <p:cNvSpPr>
            <a:spLocks noGrp="1"/>
          </p:cNvSpPr>
          <p:nvPr>
            <p:ph type="title"/>
          </p:nvPr>
        </p:nvSpPr>
        <p:spPr/>
        <p:txBody>
          <a:bodyPr/>
          <a:lstStyle/>
          <a:p>
            <a:r>
              <a:rPr lang="en-US" dirty="0"/>
              <a:t>2020 NHCS Data Background</a:t>
            </a:r>
          </a:p>
        </p:txBody>
      </p:sp>
    </p:spTree>
    <p:extLst>
      <p:ext uri="{BB962C8B-B14F-4D97-AF65-F5344CB8AC3E}">
        <p14:creationId xmlns:p14="http://schemas.microsoft.com/office/powerpoint/2010/main" val="19960856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25F82A-B7F2-1D5D-355F-87C7F9B7D89A}"/>
              </a:ext>
            </a:extLst>
          </p:cNvPr>
          <p:cNvSpPr>
            <a:spLocks noGrp="1"/>
          </p:cNvSpPr>
          <p:nvPr>
            <p:ph type="title"/>
          </p:nvPr>
        </p:nvSpPr>
        <p:spPr/>
        <p:txBody>
          <a:bodyPr/>
          <a:lstStyle/>
          <a:p>
            <a:r>
              <a:rPr lang="en-US" dirty="0"/>
              <a:t>Number of Hospitals Providing Data by Year</a:t>
            </a:r>
          </a:p>
        </p:txBody>
      </p:sp>
      <p:graphicFrame>
        <p:nvGraphicFramePr>
          <p:cNvPr id="4" name="Chart 3">
            <a:extLst>
              <a:ext uri="{FF2B5EF4-FFF2-40B4-BE49-F238E27FC236}">
                <a16:creationId xmlns:a16="http://schemas.microsoft.com/office/drawing/2014/main" id="{48A112C2-7F5F-5D9C-A8B5-FE4082E72088}"/>
              </a:ext>
            </a:extLst>
          </p:cNvPr>
          <p:cNvGraphicFramePr/>
          <p:nvPr>
            <p:extLst>
              <p:ext uri="{D42A27DB-BD31-4B8C-83A1-F6EECF244321}">
                <p14:modId xmlns:p14="http://schemas.microsoft.com/office/powerpoint/2010/main" val="3103185675"/>
              </p:ext>
            </p:extLst>
          </p:nvPr>
        </p:nvGraphicFramePr>
        <p:xfrm>
          <a:off x="236483" y="1158874"/>
          <a:ext cx="8150772" cy="3720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01048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6CA4-6831-8674-462E-90BCFCDCE4B8}"/>
              </a:ext>
            </a:extLst>
          </p:cNvPr>
          <p:cNvSpPr>
            <a:spLocks noGrp="1"/>
          </p:cNvSpPr>
          <p:nvPr>
            <p:ph type="title"/>
          </p:nvPr>
        </p:nvSpPr>
        <p:spPr/>
        <p:txBody>
          <a:bodyPr/>
          <a:lstStyle/>
          <a:p>
            <a:r>
              <a:rPr lang="en-US" dirty="0"/>
              <a:t>Weighted Estimates of </a:t>
            </a:r>
            <a:br>
              <a:rPr lang="en-US" dirty="0"/>
            </a:br>
            <a:r>
              <a:rPr lang="en-US" dirty="0"/>
              <a:t>Inpatient Discharges and ED Visits</a:t>
            </a:r>
          </a:p>
        </p:txBody>
      </p:sp>
      <p:sp>
        <p:nvSpPr>
          <p:cNvPr id="3" name="Text Placeholder 2">
            <a:extLst>
              <a:ext uri="{FF2B5EF4-FFF2-40B4-BE49-F238E27FC236}">
                <a16:creationId xmlns:a16="http://schemas.microsoft.com/office/drawing/2014/main" id="{A60CF4C2-4EEE-A5C4-F88A-501D84A09B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84592707"/>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7A0A1-0735-4D04-81F5-E4D01CD7E589}"/>
</file>

<file path=customXml/itemProps2.xml><?xml version="1.0" encoding="utf-8"?>
<ds:datastoreItem xmlns:ds="http://schemas.openxmlformats.org/officeDocument/2006/customXml" ds:itemID="{E4769C1C-465B-4417-8410-9E71D3D57A35}"/>
</file>

<file path=docProps/app.xml><?xml version="1.0" encoding="utf-8"?>
<Properties xmlns="http://schemas.openxmlformats.org/officeDocument/2006/extended-properties" xmlns:vt="http://schemas.openxmlformats.org/officeDocument/2006/docPropsVTypes">
  <Template/>
  <TotalTime>3652</TotalTime>
  <Words>1787</Words>
  <Application>Microsoft Office PowerPoint</Application>
  <PresentationFormat>On-screen Show (16:9)</PresentationFormat>
  <Paragraphs>176</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Myriad Web Pro</vt:lpstr>
      <vt:lpstr>Calibri</vt:lpstr>
      <vt:lpstr>Arial</vt:lpstr>
      <vt:lpstr>Symbol</vt:lpstr>
      <vt:lpstr>Cambria Math</vt:lpstr>
      <vt:lpstr>NCEH_ATSDR_combined</vt:lpstr>
      <vt:lpstr>Utilizing Additional Data Sources to Improve National Representative Estimates on Patient Care in Hospitals</vt:lpstr>
      <vt:lpstr>Project Goal</vt:lpstr>
      <vt:lpstr>Contributions</vt:lpstr>
      <vt:lpstr>National Hospital Care Survey Background</vt:lpstr>
      <vt:lpstr>National Hospital Care Survey (NHCS)</vt:lpstr>
      <vt:lpstr>NHCS Data Sources</vt:lpstr>
      <vt:lpstr>2020 NHCS Data Background</vt:lpstr>
      <vt:lpstr>Number of Hospitals Providing Data by Year</vt:lpstr>
      <vt:lpstr>Weighted Estimates of  Inpatient Discharges and ED Visits</vt:lpstr>
      <vt:lpstr>Producing NHCS Weighted Estimates</vt:lpstr>
      <vt:lpstr>Third-Party Hospital Data Sources</vt:lpstr>
      <vt:lpstr>Premier Healthcare Database </vt:lpstr>
      <vt:lpstr>Agency for Healthcare Research and Quality’s (AHRQ) Healthcare Cost and Utilization Project (HCUP)</vt:lpstr>
      <vt:lpstr>Challenges</vt:lpstr>
      <vt:lpstr>Weighting Methodology</vt:lpstr>
      <vt:lpstr>1. Compute Weights for NHCS and Premier</vt:lpstr>
      <vt:lpstr>2. Combine NHCS and Premier datasets and create a combined hospital-level weight</vt:lpstr>
      <vt:lpstr>3. Create a replicate combined weight for variance estimation</vt:lpstr>
      <vt:lpstr>4. Create NHCS calibrated weights</vt:lpstr>
      <vt:lpstr>Results and Data Access</vt:lpstr>
      <vt:lpstr>Final estimates of 2020 NHCS Admissions and ED Visits</vt:lpstr>
      <vt:lpstr>NHCS Restricted Use Files</vt:lpstr>
      <vt:lpstr>NHCS 2020 Public Use File Access</vt:lpstr>
      <vt:lpstr>New Project Announcement </vt:lpstr>
      <vt:lpstr>Contact Information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Jackson, Geoffrey (CDC/IOD/OPHDST/NCHS)</cp:lastModifiedBy>
  <cp:revision>34</cp:revision>
  <dcterms:created xsi:type="dcterms:W3CDTF">2011-03-17T17:43:16Z</dcterms:created>
  <dcterms:modified xsi:type="dcterms:W3CDTF">2024-07-29T17:14:55Z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ies>
</file>